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75" r:id="rId5"/>
  </p:sldMasterIdLst>
  <p:notesMasterIdLst>
    <p:notesMasterId r:id="rId36"/>
  </p:notesMasterIdLst>
  <p:handoutMasterIdLst>
    <p:handoutMasterId r:id="rId37"/>
  </p:handoutMasterIdLst>
  <p:sldIdLst>
    <p:sldId id="1663" r:id="rId6"/>
    <p:sldId id="1677" r:id="rId7"/>
    <p:sldId id="1698" r:id="rId8"/>
    <p:sldId id="1691" r:id="rId9"/>
    <p:sldId id="1699" r:id="rId10"/>
    <p:sldId id="1678" r:id="rId11"/>
    <p:sldId id="1681" r:id="rId12"/>
    <p:sldId id="1679" r:id="rId13"/>
    <p:sldId id="1682" r:id="rId14"/>
    <p:sldId id="1689" r:id="rId15"/>
    <p:sldId id="1706" r:id="rId16"/>
    <p:sldId id="1707" r:id="rId17"/>
    <p:sldId id="1696" r:id="rId18"/>
    <p:sldId id="1686" r:id="rId19"/>
    <p:sldId id="1697" r:id="rId20"/>
    <p:sldId id="1693" r:id="rId21"/>
    <p:sldId id="1694" r:id="rId22"/>
    <p:sldId id="1695" r:id="rId23"/>
    <p:sldId id="1700" r:id="rId24"/>
    <p:sldId id="1684" r:id="rId25"/>
    <p:sldId id="1685" r:id="rId26"/>
    <p:sldId id="1683" r:id="rId27"/>
    <p:sldId id="1692" r:id="rId28"/>
    <p:sldId id="1701" r:id="rId29"/>
    <p:sldId id="1687" r:id="rId30"/>
    <p:sldId id="1702" r:id="rId31"/>
    <p:sldId id="1704" r:id="rId32"/>
    <p:sldId id="1688" r:id="rId33"/>
    <p:sldId id="1705" r:id="rId34"/>
    <p:sldId id="1703" r:id="rId3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8616D459-25C9-41BE-A675-B213035DE140}">
          <p14:sldIdLst>
            <p14:sldId id="1663"/>
            <p14:sldId id="1677"/>
            <p14:sldId id="1698"/>
            <p14:sldId id="1691"/>
            <p14:sldId id="1699"/>
            <p14:sldId id="1678"/>
            <p14:sldId id="1681"/>
            <p14:sldId id="1679"/>
            <p14:sldId id="1682"/>
            <p14:sldId id="1689"/>
            <p14:sldId id="1706"/>
            <p14:sldId id="1707"/>
            <p14:sldId id="1696"/>
            <p14:sldId id="1686"/>
            <p14:sldId id="1697"/>
            <p14:sldId id="1693"/>
            <p14:sldId id="1694"/>
            <p14:sldId id="1695"/>
            <p14:sldId id="1700"/>
            <p14:sldId id="1684"/>
            <p14:sldId id="1685"/>
            <p14:sldId id="1683"/>
            <p14:sldId id="1692"/>
            <p14:sldId id="1701"/>
            <p14:sldId id="1687"/>
            <p14:sldId id="1702"/>
            <p14:sldId id="1704"/>
            <p14:sldId id="1688"/>
            <p14:sldId id="1705"/>
            <p14:sldId id="170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0E5D0"/>
    <a:srgbClr val="000000"/>
    <a:srgbClr val="0078D4"/>
    <a:srgbClr val="50E6FF"/>
    <a:srgbClr val="A92E01"/>
    <a:srgbClr val="C13501"/>
    <a:srgbClr val="FF9349"/>
    <a:srgbClr val="E6E6E6"/>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1" autoAdjust="0"/>
    <p:restoredTop sz="92101" autoAdjust="0"/>
  </p:normalViewPr>
  <p:slideViewPr>
    <p:cSldViewPr snapToGrid="0">
      <p:cViewPr varScale="1">
        <p:scale>
          <a:sx n="94" d="100"/>
          <a:sy n="94" d="100"/>
        </p:scale>
        <p:origin x="33" y="246"/>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113" d="100"/>
          <a:sy n="113" d="100"/>
        </p:scale>
        <p:origin x="531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11/29/2019 9:41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11/29/2019 9:41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11/29/2019 9:41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7159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a:extLst>
              <a:ext uri="{FF2B5EF4-FFF2-40B4-BE49-F238E27FC236}">
                <a16:creationId xmlns:a16="http://schemas.microsoft.com/office/drawing/2014/main" id="{F4028072-E3C5-4953-8128-85ADBE6F7EE1}"/>
              </a:ext>
            </a:extLst>
          </p:cNvPr>
          <p:cNvPicPr>
            <a:picLocks noChangeAspect="1"/>
          </p:cNvPicPr>
          <p:nvPr userDrawn="1"/>
        </p:nvPicPr>
        <p:blipFill>
          <a:blip r:embed="rId2"/>
          <a:stretch>
            <a:fillRect/>
          </a:stretch>
        </p:blipFill>
        <p:spPr>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37808564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2108669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6138053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1207327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17" name="Picture 16" descr="A desk with computer and other accessories.&#10;&#10;Description automatically generated">
            <a:extLst>
              <a:ext uri="{FF2B5EF4-FFF2-40B4-BE49-F238E27FC236}">
                <a16:creationId xmlns:a16="http://schemas.microsoft.com/office/drawing/2014/main" id="{811C744C-AAF4-4A90-A801-B9A848FD4F8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17" name="Picture 16" descr="A desk with computer and other accessories.&#10;&#10;Description automatically generated">
            <a:extLst>
              <a:ext uri="{FF2B5EF4-FFF2-40B4-BE49-F238E27FC236}">
                <a16:creationId xmlns:a16="http://schemas.microsoft.com/office/drawing/2014/main" id="{94C21E1A-F3EA-4086-A85E-651CF2F86E9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342490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17" name="Picture 16" descr="A desk with computer and other accessories.&#10;&#10;Description automatically generated">
            <a:extLst>
              <a:ext uri="{FF2B5EF4-FFF2-40B4-BE49-F238E27FC236}">
                <a16:creationId xmlns:a16="http://schemas.microsoft.com/office/drawing/2014/main" id="{DC4C780F-57AE-4634-9E1E-F137146E8A9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8672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698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4942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803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357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743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5593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0260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532214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32129401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Tree>
    <p:extLst>
      <p:ext uri="{BB962C8B-B14F-4D97-AF65-F5344CB8AC3E}">
        <p14:creationId xmlns:p14="http://schemas.microsoft.com/office/powerpoint/2010/main" val="21422804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11860585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dirty="0"/>
              <a:t>Click to edit Master title style</a:t>
            </a:r>
          </a:p>
        </p:txBody>
      </p:sp>
    </p:spTree>
    <p:extLst>
      <p:ext uri="{BB962C8B-B14F-4D97-AF65-F5344CB8AC3E}">
        <p14:creationId xmlns:p14="http://schemas.microsoft.com/office/powerpoint/2010/main" val="3379188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dirty="0"/>
              <a:t>Click to edit Master title style</a:t>
            </a:r>
          </a:p>
        </p:txBody>
      </p:sp>
    </p:spTree>
    <p:extLst>
      <p:ext uri="{BB962C8B-B14F-4D97-AF65-F5344CB8AC3E}">
        <p14:creationId xmlns:p14="http://schemas.microsoft.com/office/powerpoint/2010/main" val="25413200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dirty="0"/>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dirty="0"/>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Tree>
    <p:extLst>
      <p:ext uri="{BB962C8B-B14F-4D97-AF65-F5344CB8AC3E}">
        <p14:creationId xmlns:p14="http://schemas.microsoft.com/office/powerpoint/2010/main" val="35081059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dirty="0"/>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dirty="0"/>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dirty="0"/>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dirty="0"/>
              <a:t>Click to edit Master title style</a:t>
            </a:r>
          </a:p>
        </p:txBody>
      </p:sp>
    </p:spTree>
    <p:extLst>
      <p:ext uri="{BB962C8B-B14F-4D97-AF65-F5344CB8AC3E}">
        <p14:creationId xmlns:p14="http://schemas.microsoft.com/office/powerpoint/2010/main" val="12456930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dirty="0"/>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dirty="0"/>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dirty="0"/>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dirty="0"/>
              <a:t>Click to edit Master title style</a:t>
            </a:r>
          </a:p>
        </p:txBody>
      </p:sp>
    </p:spTree>
    <p:extLst>
      <p:ext uri="{BB962C8B-B14F-4D97-AF65-F5344CB8AC3E}">
        <p14:creationId xmlns:p14="http://schemas.microsoft.com/office/powerpoint/2010/main" val="22635383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1766962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dirty="0"/>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7059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22143990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9099256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dirty="0"/>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32134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99062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63594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50242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2606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145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882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40009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8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1684819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image" Target="../media/image1.emf"/><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710" r:id="rId5"/>
    <p:sldLayoutId id="2147484240" r:id="rId6"/>
    <p:sldLayoutId id="2147484736" r:id="rId7"/>
    <p:sldLayoutId id="2147484474" r:id="rId8"/>
    <p:sldLayoutId id="2147484639" r:id="rId9"/>
    <p:sldLayoutId id="2147484603" r:id="rId10"/>
    <p:sldLayoutId id="2147484751" r:id="rId11"/>
    <p:sldLayoutId id="2147484752" r:id="rId12"/>
    <p:sldLayoutId id="2147484777" r:id="rId13"/>
    <p:sldLayoutId id="2147484778" r:id="rId14"/>
    <p:sldLayoutId id="2147484779" r:id="rId15"/>
    <p:sldLayoutId id="2147484780" r:id="rId16"/>
    <p:sldLayoutId id="2147484781" r:id="rId17"/>
    <p:sldLayoutId id="2147484782" r:id="rId18"/>
    <p:sldLayoutId id="2147484783" r:id="rId19"/>
    <p:sldLayoutId id="2147484784" r:id="rId20"/>
    <p:sldLayoutId id="2147484785" r:id="rId21"/>
    <p:sldLayoutId id="2147484786" r:id="rId22"/>
    <p:sldLayoutId id="2147484787" r:id="rId23"/>
    <p:sldLayoutId id="2147484249" r:id="rId24"/>
    <p:sldLayoutId id="2147484640" r:id="rId25"/>
    <p:sldLayoutId id="2147484584" r:id="rId26"/>
    <p:sldLayoutId id="2147484583" r:id="rId27"/>
    <p:sldLayoutId id="2147484671" r:id="rId28"/>
    <p:sldLayoutId id="2147484673" r:id="rId29"/>
    <p:sldLayoutId id="2147484585" r:id="rId30"/>
    <p:sldLayoutId id="2147484299" r:id="rId31"/>
    <p:sldLayoutId id="214748426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09218608"/>
      </p:ext>
    </p:extLst>
  </p:cSld>
  <p:clrMap bg1="dk1" tx1="lt1" bg2="dk2" tx2="lt2" accent1="accent1" accent2="accent2" accent3="accent3" accent4="accent4" accent5="accent5" accent6="accent6" hlink="hlink" folHlink="folHlink"/>
  <p:sldLayoutIdLst>
    <p:sldLayoutId id="2147484676" r:id="rId1"/>
    <p:sldLayoutId id="2147484677" r:id="rId2"/>
    <p:sldLayoutId id="2147484678" r:id="rId3"/>
    <p:sldLayoutId id="2147484679" r:id="rId4"/>
    <p:sldLayoutId id="2147484711" r:id="rId5"/>
    <p:sldLayoutId id="2147484680" r:id="rId6"/>
    <p:sldLayoutId id="2147484737" r:id="rId7"/>
    <p:sldLayoutId id="2147484682" r:id="rId8"/>
    <p:sldLayoutId id="2147484685" r:id="rId9"/>
    <p:sldLayoutId id="2147484686" r:id="rId10"/>
    <p:sldLayoutId id="2147484764" r:id="rId11"/>
    <p:sldLayoutId id="2147484765" r:id="rId12"/>
    <p:sldLayoutId id="2147484788" r:id="rId13"/>
    <p:sldLayoutId id="2147484789" r:id="rId14"/>
    <p:sldLayoutId id="2147484790" r:id="rId15"/>
    <p:sldLayoutId id="2147484791" r:id="rId16"/>
    <p:sldLayoutId id="2147484792" r:id="rId17"/>
    <p:sldLayoutId id="2147484793" r:id="rId18"/>
    <p:sldLayoutId id="2147484794" r:id="rId19"/>
    <p:sldLayoutId id="2147484795" r:id="rId20"/>
    <p:sldLayoutId id="2147484796" r:id="rId21"/>
    <p:sldLayoutId id="2147484797" r:id="rId22"/>
    <p:sldLayoutId id="2147484798" r:id="rId23"/>
    <p:sldLayoutId id="2147484690" r:id="rId24"/>
    <p:sldLayoutId id="2147484691" r:id="rId25"/>
    <p:sldLayoutId id="2147484694" r:id="rId26"/>
    <p:sldLayoutId id="2147484695" r:id="rId27"/>
    <p:sldLayoutId id="2147484697" r:id="rId28"/>
    <p:sldLayoutId id="2147484699" r:id="rId29"/>
    <p:sldLayoutId id="2147484700" r:id="rId30"/>
    <p:sldLayoutId id="2147484701" r:id="rId31"/>
    <p:sldLayoutId id="2147484702"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rnie@itu.dk"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hyperlink" Target="https://www.atlassian.com/devops"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hyperlink" Target="https://trunkbaseddevelopment.com/" TargetMode="Externa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en-us/azure/devops/learn/what-is-infrastructure-as-code" TargetMode="External"/><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s://bizshifts-trends.com/cracking-enigma-the-exception-that-proves-the-rule-its-nonsense-absurd-or-an-unlikely-defense/" TargetMode="Externa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hyperlink" Target="http://lazergaze.tumblr.com/post/26333564955" TargetMode="External"/><Relationship Id="rId2" Type="http://schemas.openxmlformats.org/officeDocument/2006/relationships/image" Target="../media/image11.gi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hyperlink" Target="https://azure.microsoft.com/en-us/resources/samples" TargetMode="External"/><Relationship Id="rId2" Type="http://schemas.openxmlformats.org/officeDocument/2006/relationships/hyperlink" Target="https://portal.azure.com/"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1871544"/>
            <a:ext cx="4167887" cy="1661993"/>
          </a:xfrm>
        </p:spPr>
        <p:txBody>
          <a:bodyPr/>
          <a:lstStyle/>
          <a:p>
            <a:r>
              <a:rPr lang="en-US" dirty="0"/>
              <a:t>C♯</a:t>
            </a:r>
            <a:br>
              <a:rPr lang="en-US" dirty="0"/>
            </a:br>
            <a:r>
              <a:rPr lang="en-US" dirty="0"/>
              <a:t>Putting it all together</a:t>
            </a:r>
          </a:p>
        </p:txBody>
      </p:sp>
      <p:sp>
        <p:nvSpPr>
          <p:cNvPr id="5" name="Text Placeholder 4"/>
          <p:cNvSpPr>
            <a:spLocks noGrp="1"/>
          </p:cNvSpPr>
          <p:nvPr>
            <p:ph type="body" sz="quarter" idx="12"/>
          </p:nvPr>
        </p:nvSpPr>
        <p:spPr>
          <a:xfrm>
            <a:off x="582042" y="3962400"/>
            <a:ext cx="4164583" cy="1354217"/>
          </a:xfrm>
        </p:spPr>
        <p:txBody>
          <a:bodyPr/>
          <a:lstStyle/>
          <a:p>
            <a:r>
              <a:rPr lang="en-US" dirty="0"/>
              <a:t>Rasmus Lystrøm</a:t>
            </a:r>
          </a:p>
          <a:p>
            <a:r>
              <a:rPr lang="en-US" dirty="0"/>
              <a:t>Associate Professor</a:t>
            </a:r>
          </a:p>
          <a:p>
            <a:r>
              <a:rPr lang="en-US" dirty="0"/>
              <a:t>ITU</a:t>
            </a:r>
          </a:p>
          <a:p>
            <a:r>
              <a:rPr lang="en-US" dirty="0">
                <a:hlinkClick r:id="rId3"/>
              </a:rPr>
              <a:t>rnie@itu.dk</a:t>
            </a:r>
            <a:r>
              <a:rPr lang="en-US" dirty="0"/>
              <a:t> </a:t>
            </a:r>
          </a:p>
        </p:txBody>
      </p:sp>
    </p:spTree>
    <p:extLst>
      <p:ext uri="{BB962C8B-B14F-4D97-AF65-F5344CB8AC3E}">
        <p14:creationId xmlns:p14="http://schemas.microsoft.com/office/powerpoint/2010/main" val="2336616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4CD295-49EE-4CBF-ADFC-ED2918059B09}"/>
              </a:ext>
            </a:extLst>
          </p:cNvPr>
          <p:cNvSpPr>
            <a:spLocks noGrp="1"/>
          </p:cNvSpPr>
          <p:nvPr>
            <p:ph type="title"/>
          </p:nvPr>
        </p:nvSpPr>
        <p:spPr/>
        <p:txBody>
          <a:bodyPr/>
          <a:lstStyle/>
          <a:p>
            <a:r>
              <a:rPr lang="da-DK" dirty="0"/>
              <a:t>DevOps</a:t>
            </a:r>
            <a:endParaRPr lang="LID4096" dirty="0"/>
          </a:p>
        </p:txBody>
      </p:sp>
    </p:spTree>
    <p:extLst>
      <p:ext uri="{BB962C8B-B14F-4D97-AF65-F5344CB8AC3E}">
        <p14:creationId xmlns:p14="http://schemas.microsoft.com/office/powerpoint/2010/main" val="3610987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4CD295-49EE-4CBF-ADFC-ED2918059B09}"/>
              </a:ext>
            </a:extLst>
          </p:cNvPr>
          <p:cNvSpPr>
            <a:spLocks noGrp="1"/>
          </p:cNvSpPr>
          <p:nvPr>
            <p:ph type="title"/>
          </p:nvPr>
        </p:nvSpPr>
        <p:spPr/>
        <p:txBody>
          <a:bodyPr/>
          <a:lstStyle/>
          <a:p>
            <a:r>
              <a:rPr lang="da-DK" dirty="0"/>
              <a:t>DevOps</a:t>
            </a:r>
            <a:endParaRPr lang="LID4096" dirty="0"/>
          </a:p>
        </p:txBody>
      </p:sp>
      <p:sp>
        <p:nvSpPr>
          <p:cNvPr id="2" name="Text Placeholder 1">
            <a:extLst>
              <a:ext uri="{FF2B5EF4-FFF2-40B4-BE49-F238E27FC236}">
                <a16:creationId xmlns:a16="http://schemas.microsoft.com/office/drawing/2014/main" id="{FECB56D0-CD10-430E-8D3A-0A1FAD6C5734}"/>
              </a:ext>
            </a:extLst>
          </p:cNvPr>
          <p:cNvSpPr>
            <a:spLocks noGrp="1"/>
          </p:cNvSpPr>
          <p:nvPr>
            <p:ph type="body" sz="quarter" idx="10"/>
          </p:nvPr>
        </p:nvSpPr>
        <p:spPr>
          <a:xfrm>
            <a:off x="586390" y="1434370"/>
            <a:ext cx="11018520" cy="2154436"/>
          </a:xfrm>
        </p:spPr>
        <p:txBody>
          <a:bodyPr/>
          <a:lstStyle/>
          <a:p>
            <a:r>
              <a:rPr lang="en-US" b="1" dirty="0"/>
              <a:t>DevOps</a:t>
            </a:r>
            <a:r>
              <a:rPr lang="en-US" dirty="0"/>
              <a:t> is a set of practices that automates the processes between software development and IT teams, in order that they can build, test, and release software faster and more reliably. The concept of </a:t>
            </a:r>
            <a:r>
              <a:rPr lang="en-US" b="1" dirty="0"/>
              <a:t>DevOps</a:t>
            </a:r>
            <a:r>
              <a:rPr lang="en-US" dirty="0"/>
              <a:t> is founded on building a culture of collaboration between teams that historically functioned in relative siloes.</a:t>
            </a:r>
            <a:endParaRPr lang="LID4096" dirty="0"/>
          </a:p>
        </p:txBody>
      </p:sp>
      <p:sp>
        <p:nvSpPr>
          <p:cNvPr id="3" name="Rectangle 2">
            <a:extLst>
              <a:ext uri="{FF2B5EF4-FFF2-40B4-BE49-F238E27FC236}">
                <a16:creationId xmlns:a16="http://schemas.microsoft.com/office/drawing/2014/main" id="{066952F2-A290-4776-BD3A-397602586D6D}"/>
              </a:ext>
            </a:extLst>
          </p:cNvPr>
          <p:cNvSpPr/>
          <p:nvPr/>
        </p:nvSpPr>
        <p:spPr>
          <a:xfrm>
            <a:off x="7677051" y="6279787"/>
            <a:ext cx="4450642" cy="363946"/>
          </a:xfrm>
          <a:prstGeom prst="rect">
            <a:avLst/>
          </a:prstGeom>
        </p:spPr>
        <p:txBody>
          <a:bodyPr wrap="none">
            <a:spAutoFit/>
          </a:bodyPr>
          <a:lstStyle/>
          <a:p>
            <a:r>
              <a:rPr lang="da-DK" dirty="0"/>
              <a:t>Source: </a:t>
            </a:r>
            <a:r>
              <a:rPr lang="da-DK" dirty="0">
                <a:hlinkClick r:id="rId2"/>
              </a:rPr>
              <a:t>https://www.atlassian.com/devops</a:t>
            </a:r>
            <a:r>
              <a:rPr lang="da-DK" dirty="0"/>
              <a:t> </a:t>
            </a:r>
            <a:endParaRPr lang="LID4096" dirty="0"/>
          </a:p>
        </p:txBody>
      </p:sp>
    </p:spTree>
    <p:extLst>
      <p:ext uri="{BB962C8B-B14F-4D97-AF65-F5344CB8AC3E}">
        <p14:creationId xmlns:p14="http://schemas.microsoft.com/office/powerpoint/2010/main" val="300000514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313F42-0339-4A24-9F81-F3CEFF2C5DD9}"/>
              </a:ext>
            </a:extLst>
          </p:cNvPr>
          <p:cNvSpPr>
            <a:spLocks noGrp="1"/>
          </p:cNvSpPr>
          <p:nvPr>
            <p:ph type="title"/>
          </p:nvPr>
        </p:nvSpPr>
        <p:spPr>
          <a:xfrm>
            <a:off x="588263" y="2996526"/>
            <a:ext cx="4163125" cy="3272512"/>
          </a:xfrm>
          <a:prstGeom prst="rect">
            <a:avLst/>
          </a:prstGeom>
        </p:spPr>
        <p:txBody>
          <a:bodyPr wrap="square" anchor="t">
            <a:normAutofit/>
          </a:bodyPr>
          <a:lstStyle/>
          <a:p>
            <a:r>
              <a:rPr lang="da-DK" sz="2800"/>
              <a:t>Books</a:t>
            </a:r>
            <a:endParaRPr lang="LID4096" sz="2800"/>
          </a:p>
        </p:txBody>
      </p:sp>
      <p:pic>
        <p:nvPicPr>
          <p:cNvPr id="7" name="Picture 12" descr="A close up of a piece of paper&#10;&#10;Description generated with high confidence">
            <a:extLst>
              <a:ext uri="{FF2B5EF4-FFF2-40B4-BE49-F238E27FC236}">
                <a16:creationId xmlns:a16="http://schemas.microsoft.com/office/drawing/2014/main" id="{574A0BA2-280E-42A1-A7DD-E87475737AC5}"/>
              </a:ext>
            </a:extLst>
          </p:cNvPr>
          <p:cNvPicPr>
            <a:picLocks noChangeAspect="1"/>
          </p:cNvPicPr>
          <p:nvPr/>
        </p:nvPicPr>
        <p:blipFill>
          <a:blip r:embed="rId2"/>
          <a:stretch>
            <a:fillRect/>
          </a:stretch>
        </p:blipFill>
        <p:spPr>
          <a:xfrm>
            <a:off x="8470900" y="4611688"/>
            <a:ext cx="2965450" cy="2203450"/>
          </a:xfrm>
          <a:prstGeom prst="rect">
            <a:avLst/>
          </a:prstGeom>
        </p:spPr>
      </p:pic>
      <p:pic>
        <p:nvPicPr>
          <p:cNvPr id="6148" name="Picture 4" descr="Image result for unicorn project">
            <a:extLst>
              <a:ext uri="{FF2B5EF4-FFF2-40B4-BE49-F238E27FC236}">
                <a16:creationId xmlns:a16="http://schemas.microsoft.com/office/drawing/2014/main" id="{7B1340D6-1ABC-46F9-8CD9-423C19B731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0900" y="39688"/>
            <a:ext cx="2965450" cy="4487863"/>
          </a:xfrm>
          <a:prstGeom prst="rect">
            <a:avLst/>
          </a:prstGeom>
          <a:extLst>
            <a:ext uri="{909E8E84-426E-40DD-AFC4-6F175D3DCCD1}">
              <a14:hiddenFill xmlns:a14="http://schemas.microsoft.com/office/drawing/2010/main">
                <a:solidFill>
                  <a:srgbClr val="FFFFFF"/>
                </a:solidFill>
              </a14:hiddenFill>
            </a:ext>
          </a:extLst>
        </p:spPr>
      </p:pic>
      <p:pic>
        <p:nvPicPr>
          <p:cNvPr id="5" name="Picture 4" descr="A picture containing text&#10;&#10;Description generated with high confidence">
            <a:extLst>
              <a:ext uri="{FF2B5EF4-FFF2-40B4-BE49-F238E27FC236}">
                <a16:creationId xmlns:a16="http://schemas.microsoft.com/office/drawing/2014/main" id="{995DFB0E-F2A4-41B3-9F39-B91F627C6C04}"/>
              </a:ext>
            </a:extLst>
          </p:cNvPr>
          <p:cNvPicPr>
            <a:picLocks noChangeAspect="1"/>
          </p:cNvPicPr>
          <p:nvPr/>
        </p:nvPicPr>
        <p:blipFill rotWithShape="1">
          <a:blip r:embed="rId4"/>
          <a:srcRect t="4082" b="4082"/>
          <a:stretch/>
        </p:blipFill>
        <p:spPr>
          <a:xfrm>
            <a:off x="6088063" y="39688"/>
            <a:ext cx="2300288" cy="3255963"/>
          </a:xfrm>
          <a:prstGeom prst="rect">
            <a:avLst/>
          </a:prstGeom>
        </p:spPr>
      </p:pic>
      <p:pic>
        <p:nvPicPr>
          <p:cNvPr id="6" name="Picture 10" descr="A close up of text on a white background&#10;&#10;Description generated with very high confidence">
            <a:extLst>
              <a:ext uri="{FF2B5EF4-FFF2-40B4-BE49-F238E27FC236}">
                <a16:creationId xmlns:a16="http://schemas.microsoft.com/office/drawing/2014/main" id="{2819014F-2692-49F5-869B-87DE1FD07251}"/>
              </a:ext>
            </a:extLst>
          </p:cNvPr>
          <p:cNvPicPr>
            <a:picLocks noChangeAspect="1"/>
          </p:cNvPicPr>
          <p:nvPr/>
        </p:nvPicPr>
        <p:blipFill>
          <a:blip r:embed="rId5"/>
          <a:stretch>
            <a:fillRect/>
          </a:stretch>
        </p:blipFill>
        <p:spPr>
          <a:xfrm>
            <a:off x="6088063" y="3379788"/>
            <a:ext cx="2300288" cy="3435350"/>
          </a:xfrm>
          <a:prstGeom prst="rect">
            <a:avLst/>
          </a:prstGeom>
        </p:spPr>
      </p:pic>
    </p:spTree>
    <p:extLst>
      <p:ext uri="{BB962C8B-B14F-4D97-AF65-F5344CB8AC3E}">
        <p14:creationId xmlns:p14="http://schemas.microsoft.com/office/powerpoint/2010/main" val="245618151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4CD295-49EE-4CBF-ADFC-ED2918059B09}"/>
              </a:ext>
            </a:extLst>
          </p:cNvPr>
          <p:cNvSpPr>
            <a:spLocks noGrp="1"/>
          </p:cNvSpPr>
          <p:nvPr>
            <p:ph type="title"/>
          </p:nvPr>
        </p:nvSpPr>
        <p:spPr/>
        <p:txBody>
          <a:bodyPr/>
          <a:lstStyle/>
          <a:p>
            <a:r>
              <a:rPr lang="da-DK" dirty="0" err="1"/>
              <a:t>Continuous</a:t>
            </a:r>
            <a:r>
              <a:rPr lang="da-DK" dirty="0"/>
              <a:t> Integration</a:t>
            </a:r>
            <a:endParaRPr lang="LID4096" dirty="0"/>
          </a:p>
        </p:txBody>
      </p:sp>
    </p:spTree>
    <p:extLst>
      <p:ext uri="{BB962C8B-B14F-4D97-AF65-F5344CB8AC3E}">
        <p14:creationId xmlns:p14="http://schemas.microsoft.com/office/powerpoint/2010/main" val="2423857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8BC302-C6AE-44FD-8606-627D97EE22DF}"/>
              </a:ext>
            </a:extLst>
          </p:cNvPr>
          <p:cNvSpPr>
            <a:spLocks noGrp="1"/>
          </p:cNvSpPr>
          <p:nvPr>
            <p:ph type="title"/>
          </p:nvPr>
        </p:nvSpPr>
        <p:spPr/>
        <p:txBody>
          <a:bodyPr/>
          <a:lstStyle/>
          <a:p>
            <a:r>
              <a:rPr lang="da-DK" dirty="0" err="1"/>
              <a:t>Continuous</a:t>
            </a:r>
            <a:r>
              <a:rPr lang="da-DK" dirty="0"/>
              <a:t> Integration</a:t>
            </a:r>
            <a:endParaRPr lang="LID4096" dirty="0"/>
          </a:p>
        </p:txBody>
      </p:sp>
      <p:sp>
        <p:nvSpPr>
          <p:cNvPr id="5" name="Text Placeholder 4">
            <a:extLst>
              <a:ext uri="{FF2B5EF4-FFF2-40B4-BE49-F238E27FC236}">
                <a16:creationId xmlns:a16="http://schemas.microsoft.com/office/drawing/2014/main" id="{29540690-A8C4-4672-BF91-1D0FC873A28E}"/>
              </a:ext>
            </a:extLst>
          </p:cNvPr>
          <p:cNvSpPr>
            <a:spLocks noGrp="1"/>
          </p:cNvSpPr>
          <p:nvPr>
            <p:ph type="body" sz="quarter" idx="10"/>
          </p:nvPr>
        </p:nvSpPr>
        <p:spPr>
          <a:xfrm>
            <a:off x="586390" y="1434370"/>
            <a:ext cx="11018520" cy="2769989"/>
          </a:xfrm>
        </p:spPr>
        <p:txBody>
          <a:bodyPr/>
          <a:lstStyle/>
          <a:p>
            <a:r>
              <a:rPr lang="en-US" sz="3600" b="1" dirty="0"/>
              <a:t>Continuous integration</a:t>
            </a:r>
            <a:r>
              <a:rPr lang="en-US" sz="3600" dirty="0"/>
              <a:t> (CI) is the practice of automating the </a:t>
            </a:r>
            <a:r>
              <a:rPr lang="en-US" sz="3600" b="1" dirty="0"/>
              <a:t>integration</a:t>
            </a:r>
            <a:r>
              <a:rPr lang="en-US" sz="3600" dirty="0"/>
              <a:t> of code changes from multiple contributors into a single software project. The CI process is comprised of automatic tools that assert the new code's correctness before </a:t>
            </a:r>
            <a:r>
              <a:rPr lang="en-US" sz="3600" b="1" dirty="0"/>
              <a:t>integration</a:t>
            </a:r>
            <a:r>
              <a:rPr lang="en-US" sz="3600" dirty="0"/>
              <a:t>.</a:t>
            </a:r>
            <a:endParaRPr lang="LID4096" sz="3600" dirty="0"/>
          </a:p>
        </p:txBody>
      </p:sp>
    </p:spTree>
    <p:extLst>
      <p:ext uri="{BB962C8B-B14F-4D97-AF65-F5344CB8AC3E}">
        <p14:creationId xmlns:p14="http://schemas.microsoft.com/office/powerpoint/2010/main" val="45533086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4CD295-49EE-4CBF-ADFC-ED2918059B09}"/>
              </a:ext>
            </a:extLst>
          </p:cNvPr>
          <p:cNvSpPr>
            <a:spLocks noGrp="1"/>
          </p:cNvSpPr>
          <p:nvPr>
            <p:ph type="title"/>
          </p:nvPr>
        </p:nvSpPr>
        <p:spPr/>
        <p:txBody>
          <a:bodyPr/>
          <a:lstStyle/>
          <a:p>
            <a:r>
              <a:rPr lang="da-DK" dirty="0" err="1"/>
              <a:t>Trunk</a:t>
            </a:r>
            <a:r>
              <a:rPr lang="da-DK" dirty="0"/>
              <a:t> </a:t>
            </a:r>
            <a:r>
              <a:rPr lang="da-DK" dirty="0" err="1"/>
              <a:t>Based</a:t>
            </a:r>
            <a:r>
              <a:rPr lang="da-DK" dirty="0"/>
              <a:t> Development</a:t>
            </a:r>
            <a:endParaRPr lang="LID4096" dirty="0"/>
          </a:p>
        </p:txBody>
      </p:sp>
    </p:spTree>
    <p:extLst>
      <p:ext uri="{BB962C8B-B14F-4D97-AF65-F5344CB8AC3E}">
        <p14:creationId xmlns:p14="http://schemas.microsoft.com/office/powerpoint/2010/main" val="1001365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BDC90-0005-423F-A1DA-86B2EA520E90}"/>
              </a:ext>
            </a:extLst>
          </p:cNvPr>
          <p:cNvSpPr>
            <a:spLocks noGrp="1"/>
          </p:cNvSpPr>
          <p:nvPr>
            <p:ph type="title"/>
          </p:nvPr>
        </p:nvSpPr>
        <p:spPr/>
        <p:txBody>
          <a:bodyPr/>
          <a:lstStyle/>
          <a:p>
            <a:r>
              <a:rPr lang="da-DK" dirty="0" err="1"/>
              <a:t>Trunk</a:t>
            </a:r>
            <a:r>
              <a:rPr lang="da-DK" dirty="0"/>
              <a:t> </a:t>
            </a:r>
            <a:r>
              <a:rPr lang="da-DK" dirty="0" err="1"/>
              <a:t>Based</a:t>
            </a:r>
            <a:r>
              <a:rPr lang="da-DK" dirty="0"/>
              <a:t> Development</a:t>
            </a:r>
            <a:endParaRPr lang="LID4096" dirty="0"/>
          </a:p>
        </p:txBody>
      </p:sp>
      <p:sp>
        <p:nvSpPr>
          <p:cNvPr id="3" name="Text Placeholder 2">
            <a:extLst>
              <a:ext uri="{FF2B5EF4-FFF2-40B4-BE49-F238E27FC236}">
                <a16:creationId xmlns:a16="http://schemas.microsoft.com/office/drawing/2014/main" id="{90B7B7DE-AE5D-4765-960E-08186E058DA7}"/>
              </a:ext>
            </a:extLst>
          </p:cNvPr>
          <p:cNvSpPr>
            <a:spLocks noGrp="1"/>
          </p:cNvSpPr>
          <p:nvPr>
            <p:ph type="body" sz="quarter" idx="10"/>
          </p:nvPr>
        </p:nvSpPr>
        <p:spPr>
          <a:xfrm>
            <a:off x="586390" y="1434370"/>
            <a:ext cx="11018520" cy="3188565"/>
          </a:xfrm>
        </p:spPr>
        <p:txBody>
          <a:bodyPr/>
          <a:lstStyle/>
          <a:p>
            <a:r>
              <a:rPr lang="en-US" dirty="0"/>
              <a:t>A source-control branching model, where developers collaborate on code in a single branch called ‘trunk’ *, resist any pressure to create other long-lived development branches by employing documented techniques. They therefore avoid merge hell, do not break the build, and live happily ever after.</a:t>
            </a:r>
          </a:p>
          <a:p>
            <a:endParaRPr lang="en-US" dirty="0"/>
          </a:p>
          <a:p>
            <a:r>
              <a:rPr lang="da-DK" dirty="0"/>
              <a:t>* master, in Git </a:t>
            </a:r>
            <a:r>
              <a:rPr lang="da-DK" dirty="0" err="1"/>
              <a:t>nomenclature</a:t>
            </a:r>
            <a:endParaRPr lang="da-DK" dirty="0"/>
          </a:p>
        </p:txBody>
      </p:sp>
      <p:sp>
        <p:nvSpPr>
          <p:cNvPr id="4" name="Rectangle 3">
            <a:extLst>
              <a:ext uri="{FF2B5EF4-FFF2-40B4-BE49-F238E27FC236}">
                <a16:creationId xmlns:a16="http://schemas.microsoft.com/office/drawing/2014/main" id="{860DE467-F63F-4873-92DF-67E51D0CC2D8}"/>
              </a:ext>
            </a:extLst>
          </p:cNvPr>
          <p:cNvSpPr/>
          <p:nvPr/>
        </p:nvSpPr>
        <p:spPr>
          <a:xfrm>
            <a:off x="7174856" y="6178187"/>
            <a:ext cx="4782720" cy="363946"/>
          </a:xfrm>
          <a:prstGeom prst="rect">
            <a:avLst/>
          </a:prstGeom>
        </p:spPr>
        <p:txBody>
          <a:bodyPr wrap="none">
            <a:spAutoFit/>
          </a:bodyPr>
          <a:lstStyle/>
          <a:p>
            <a:r>
              <a:rPr lang="da-DK" dirty="0"/>
              <a:t>Source: </a:t>
            </a:r>
            <a:r>
              <a:rPr lang="da-DK" dirty="0">
                <a:hlinkClick r:id="rId2"/>
              </a:rPr>
              <a:t>https://trunkbaseddevelopment.com/</a:t>
            </a:r>
            <a:r>
              <a:rPr lang="da-DK" dirty="0"/>
              <a:t> </a:t>
            </a:r>
            <a:endParaRPr lang="LID4096" dirty="0"/>
          </a:p>
        </p:txBody>
      </p:sp>
    </p:spTree>
    <p:extLst>
      <p:ext uri="{BB962C8B-B14F-4D97-AF65-F5344CB8AC3E}">
        <p14:creationId xmlns:p14="http://schemas.microsoft.com/office/powerpoint/2010/main" val="303367671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A6E394B-C928-4DF0-81BF-799BFB80973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81" y="3002279"/>
            <a:ext cx="12192000" cy="3139441"/>
          </a:xfrm>
          <a:prstGeom prst="rect">
            <a:avLst/>
          </a:prstGeom>
          <a:solidFill>
            <a:srgbClr val="FFFFFF"/>
          </a:solidFill>
        </p:spPr>
      </p:pic>
      <p:sp>
        <p:nvSpPr>
          <p:cNvPr id="71" name="Title 2">
            <a:extLst>
              <a:ext uri="{FF2B5EF4-FFF2-40B4-BE49-F238E27FC236}">
                <a16:creationId xmlns:a16="http://schemas.microsoft.com/office/drawing/2014/main" id="{C13B210A-E723-4299-B2F1-42C56E940948}"/>
              </a:ext>
            </a:extLst>
          </p:cNvPr>
          <p:cNvSpPr>
            <a:spLocks noGrp="1"/>
          </p:cNvSpPr>
          <p:nvPr>
            <p:ph type="title"/>
          </p:nvPr>
        </p:nvSpPr>
        <p:spPr>
          <a:xfrm>
            <a:off x="588263" y="585788"/>
            <a:ext cx="11018520" cy="1114996"/>
          </a:xfrm>
        </p:spPr>
        <p:txBody>
          <a:bodyPr/>
          <a:lstStyle/>
          <a:p>
            <a:r>
              <a:rPr lang="en-US" dirty="0"/>
              <a:t>Shared branches off mainline/master/trunk are bad at any release cadence</a:t>
            </a:r>
          </a:p>
        </p:txBody>
      </p:sp>
      <p:sp>
        <p:nvSpPr>
          <p:cNvPr id="4" name="&quot;Not Allowed&quot; Symbol 3">
            <a:extLst>
              <a:ext uri="{FF2B5EF4-FFF2-40B4-BE49-F238E27FC236}">
                <a16:creationId xmlns:a16="http://schemas.microsoft.com/office/drawing/2014/main" id="{180F8BAC-CFCC-4AFF-B756-84CA4C4DCE1B}"/>
              </a:ext>
            </a:extLst>
          </p:cNvPr>
          <p:cNvSpPr/>
          <p:nvPr/>
        </p:nvSpPr>
        <p:spPr bwMode="auto">
          <a:xfrm>
            <a:off x="3769010" y="1872943"/>
            <a:ext cx="4653981" cy="4653981"/>
          </a:xfrm>
          <a:prstGeom prst="noSmoking">
            <a:avLst>
              <a:gd name="adj" fmla="val 4598"/>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LID4096" sz="2000" dirty="0" err="1">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20672269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4572AA1-CD7B-4AB9-A303-9DB1DF254C1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41685" y="2286000"/>
            <a:ext cx="10103868" cy="4572000"/>
          </a:xfrm>
          <a:prstGeom prst="rect">
            <a:avLst/>
          </a:prstGeom>
          <a:solidFill>
            <a:srgbClr val="FFFFFF"/>
          </a:solidFill>
        </p:spPr>
      </p:pic>
      <p:sp>
        <p:nvSpPr>
          <p:cNvPr id="71" name="Title 2">
            <a:extLst>
              <a:ext uri="{FF2B5EF4-FFF2-40B4-BE49-F238E27FC236}">
                <a16:creationId xmlns:a16="http://schemas.microsoft.com/office/drawing/2014/main" id="{C13B210A-E723-4299-B2F1-42C56E940948}"/>
              </a:ext>
            </a:extLst>
          </p:cNvPr>
          <p:cNvSpPr>
            <a:spLocks noGrp="1"/>
          </p:cNvSpPr>
          <p:nvPr>
            <p:ph type="title"/>
          </p:nvPr>
        </p:nvSpPr>
        <p:spPr>
          <a:xfrm>
            <a:off x="588263" y="585788"/>
            <a:ext cx="11018520" cy="1114996"/>
          </a:xfrm>
          <a:prstGeom prst="rect">
            <a:avLst/>
          </a:prstGeom>
        </p:spPr>
        <p:txBody>
          <a:bodyPr wrap="square" anchor="ctr">
            <a:normAutofit/>
          </a:bodyPr>
          <a:lstStyle/>
          <a:p>
            <a:r>
              <a:rPr lang="en-US" dirty="0"/>
              <a:t>Trunk Based Development</a:t>
            </a:r>
          </a:p>
        </p:txBody>
      </p:sp>
    </p:spTree>
    <p:extLst>
      <p:ext uri="{BB962C8B-B14F-4D97-AF65-F5344CB8AC3E}">
        <p14:creationId xmlns:p14="http://schemas.microsoft.com/office/powerpoint/2010/main" val="122665068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2555CD-EC90-4E58-B694-FD217892C16D}"/>
              </a:ext>
            </a:extLst>
          </p:cNvPr>
          <p:cNvSpPr>
            <a:spLocks noGrp="1"/>
          </p:cNvSpPr>
          <p:nvPr>
            <p:ph type="title"/>
          </p:nvPr>
        </p:nvSpPr>
        <p:spPr/>
        <p:txBody>
          <a:bodyPr/>
          <a:lstStyle/>
          <a:p>
            <a:r>
              <a:rPr lang="en-US" dirty="0"/>
              <a:t>Branching strategy vs. tactics</a:t>
            </a:r>
            <a:endParaRPr lang="LID4096" dirty="0"/>
          </a:p>
        </p:txBody>
      </p:sp>
      <p:sp>
        <p:nvSpPr>
          <p:cNvPr id="4" name="Text Placeholder 3">
            <a:extLst>
              <a:ext uri="{FF2B5EF4-FFF2-40B4-BE49-F238E27FC236}">
                <a16:creationId xmlns:a16="http://schemas.microsoft.com/office/drawing/2014/main" id="{8178C6AC-9DB1-4AE9-8C82-32F126FF6E47}"/>
              </a:ext>
            </a:extLst>
          </p:cNvPr>
          <p:cNvSpPr>
            <a:spLocks noGrp="1"/>
          </p:cNvSpPr>
          <p:nvPr>
            <p:ph type="body" sz="quarter" idx="10"/>
          </p:nvPr>
        </p:nvSpPr>
        <p:spPr>
          <a:xfrm>
            <a:off x="586390" y="1434370"/>
            <a:ext cx="11018520" cy="1465016"/>
          </a:xfrm>
        </p:spPr>
        <p:txBody>
          <a:bodyPr/>
          <a:lstStyle/>
          <a:p>
            <a:r>
              <a:rPr lang="da-DK" dirty="0"/>
              <a:t>Short-</a:t>
            </a:r>
            <a:r>
              <a:rPr lang="da-DK" dirty="0" err="1"/>
              <a:t>lived</a:t>
            </a:r>
            <a:r>
              <a:rPr lang="da-DK" dirty="0"/>
              <a:t> &lt; 1 </a:t>
            </a:r>
            <a:r>
              <a:rPr lang="da-DK" dirty="0" err="1"/>
              <a:t>day</a:t>
            </a:r>
            <a:endParaRPr lang="da-DK" dirty="0"/>
          </a:p>
          <a:p>
            <a:endParaRPr lang="da-DK" dirty="0"/>
          </a:p>
          <a:p>
            <a:r>
              <a:rPr lang="da-DK" dirty="0"/>
              <a:t>No </a:t>
            </a:r>
            <a:r>
              <a:rPr lang="da-DK" i="1" dirty="0" err="1"/>
              <a:t>strategy</a:t>
            </a:r>
            <a:r>
              <a:rPr lang="da-DK" dirty="0"/>
              <a:t>!</a:t>
            </a:r>
          </a:p>
        </p:txBody>
      </p:sp>
    </p:spTree>
    <p:extLst>
      <p:ext uri="{BB962C8B-B14F-4D97-AF65-F5344CB8AC3E}">
        <p14:creationId xmlns:p14="http://schemas.microsoft.com/office/powerpoint/2010/main" val="243002712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1C9D2-940D-40CB-8E56-B152A13E3959}"/>
              </a:ext>
            </a:extLst>
          </p:cNvPr>
          <p:cNvSpPr>
            <a:spLocks noGrp="1"/>
          </p:cNvSpPr>
          <p:nvPr>
            <p:ph type="title"/>
          </p:nvPr>
        </p:nvSpPr>
        <p:spPr/>
        <p:txBody>
          <a:bodyPr/>
          <a:lstStyle/>
          <a:p>
            <a:r>
              <a:rPr lang="en-US" dirty="0"/>
              <a:t>Agenda</a:t>
            </a:r>
          </a:p>
        </p:txBody>
      </p:sp>
      <p:sp>
        <p:nvSpPr>
          <p:cNvPr id="5" name="Text Placeholder 4">
            <a:extLst>
              <a:ext uri="{FF2B5EF4-FFF2-40B4-BE49-F238E27FC236}">
                <a16:creationId xmlns:a16="http://schemas.microsoft.com/office/drawing/2014/main" id="{87962EF8-1FD7-45D4-AC54-1C6EF1F5A58F}"/>
              </a:ext>
            </a:extLst>
          </p:cNvPr>
          <p:cNvSpPr>
            <a:spLocks noGrp="1"/>
          </p:cNvSpPr>
          <p:nvPr>
            <p:ph type="body" sz="quarter" idx="10"/>
          </p:nvPr>
        </p:nvSpPr>
        <p:spPr>
          <a:xfrm>
            <a:off x="586390" y="1434370"/>
            <a:ext cx="11018520" cy="4961102"/>
          </a:xfrm>
        </p:spPr>
        <p:txBody>
          <a:bodyPr/>
          <a:lstStyle/>
          <a:p>
            <a:pPr>
              <a:lnSpc>
                <a:spcPct val="150000"/>
              </a:lnSpc>
            </a:pPr>
            <a:r>
              <a:rPr lang="en-US" dirty="0"/>
              <a:t>Error handling in </a:t>
            </a:r>
            <a:r>
              <a:rPr lang="en-US" dirty="0" err="1"/>
              <a:t>Xamarin.Forms</a:t>
            </a:r>
            <a:endParaRPr lang="en-US" dirty="0"/>
          </a:p>
          <a:p>
            <a:pPr>
              <a:lnSpc>
                <a:spcPct val="150000"/>
              </a:lnSpc>
            </a:pPr>
            <a:r>
              <a:rPr lang="en-US" dirty="0"/>
              <a:t>Security – authentication / authorization</a:t>
            </a:r>
          </a:p>
          <a:p>
            <a:pPr>
              <a:lnSpc>
                <a:spcPct val="150000"/>
              </a:lnSpc>
            </a:pPr>
            <a:r>
              <a:rPr lang="en-US" dirty="0"/>
              <a:t>DevOps</a:t>
            </a:r>
          </a:p>
          <a:p>
            <a:pPr>
              <a:lnSpc>
                <a:spcPct val="150000"/>
              </a:lnSpc>
            </a:pPr>
            <a:r>
              <a:rPr lang="en-US" dirty="0"/>
              <a:t>Continuous Integration/Delivery/Deployment (Azure DevOps)</a:t>
            </a:r>
          </a:p>
          <a:p>
            <a:pPr>
              <a:lnSpc>
                <a:spcPct val="150000"/>
              </a:lnSpc>
            </a:pPr>
            <a:r>
              <a:rPr lang="en-US" dirty="0"/>
              <a:t>Trunk Based development</a:t>
            </a:r>
          </a:p>
          <a:p>
            <a:pPr>
              <a:lnSpc>
                <a:spcPct val="150000"/>
              </a:lnSpc>
            </a:pPr>
            <a:r>
              <a:rPr lang="en-US" dirty="0"/>
              <a:t>Branching strategy vs. tactics</a:t>
            </a:r>
          </a:p>
          <a:p>
            <a:pPr>
              <a:lnSpc>
                <a:spcPct val="150000"/>
              </a:lnSpc>
            </a:pPr>
            <a:r>
              <a:rPr lang="en-US" dirty="0"/>
              <a:t>Infrastructure as Code</a:t>
            </a:r>
          </a:p>
        </p:txBody>
      </p:sp>
    </p:spTree>
    <p:extLst>
      <p:ext uri="{BB962C8B-B14F-4D97-AF65-F5344CB8AC3E}">
        <p14:creationId xmlns:p14="http://schemas.microsoft.com/office/powerpoint/2010/main" val="320059469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B9CC47B-1A4C-4D66-B1C6-EAC90BA3A80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34000" y="488632"/>
            <a:ext cx="6858000" cy="58807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7828130-5A6D-46F2-88EE-D12D9E027E2B}"/>
              </a:ext>
            </a:extLst>
          </p:cNvPr>
          <p:cNvSpPr>
            <a:spLocks noGrp="1"/>
          </p:cNvSpPr>
          <p:nvPr>
            <p:ph type="title"/>
          </p:nvPr>
        </p:nvSpPr>
        <p:spPr>
          <a:xfrm>
            <a:off x="588263" y="2996526"/>
            <a:ext cx="4163125" cy="3272512"/>
          </a:xfrm>
          <a:prstGeom prst="rect">
            <a:avLst/>
          </a:prstGeom>
        </p:spPr>
        <p:txBody>
          <a:bodyPr wrap="square" anchor="t">
            <a:normAutofit/>
          </a:bodyPr>
          <a:lstStyle/>
          <a:p>
            <a:r>
              <a:rPr lang="da-DK" dirty="0"/>
              <a:t>Azure DevOps</a:t>
            </a:r>
            <a:endParaRPr lang="LID4096" dirty="0"/>
          </a:p>
        </p:txBody>
      </p:sp>
    </p:spTree>
    <p:extLst>
      <p:ext uri="{BB962C8B-B14F-4D97-AF65-F5344CB8AC3E}">
        <p14:creationId xmlns:p14="http://schemas.microsoft.com/office/powerpoint/2010/main" val="243890525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446D54C-91F7-445B-8D13-729DC6ED248F}"/>
              </a:ext>
            </a:extLst>
          </p:cNvPr>
          <p:cNvSpPr>
            <a:spLocks noGrp="1"/>
          </p:cNvSpPr>
          <p:nvPr>
            <p:ph type="title"/>
          </p:nvPr>
        </p:nvSpPr>
        <p:spPr>
          <a:xfrm>
            <a:off x="588263" y="457200"/>
            <a:ext cx="11018520" cy="553998"/>
          </a:xfrm>
        </p:spPr>
        <p:txBody>
          <a:bodyPr/>
          <a:lstStyle/>
          <a:p>
            <a:r>
              <a:rPr lang="en-US" dirty="0"/>
              <a:t>Azure DevOps</a:t>
            </a:r>
          </a:p>
        </p:txBody>
      </p:sp>
      <p:pic>
        <p:nvPicPr>
          <p:cNvPr id="5" name="Picture Placeholder 4" descr="A screenshot of a cell phone screen with text&#10;&#10;Description automatically generated">
            <a:extLst>
              <a:ext uri="{FF2B5EF4-FFF2-40B4-BE49-F238E27FC236}">
                <a16:creationId xmlns:a16="http://schemas.microsoft.com/office/drawing/2014/main" id="{93DCF2E9-B472-4441-BC5A-EB7F4FA21238}"/>
              </a:ext>
            </a:extLst>
          </p:cNvPr>
          <p:cNvPicPr>
            <a:picLocks noGrp="1" noChangeAspect="1"/>
          </p:cNvPicPr>
          <p:nvPr>
            <p:ph sz="quarter" idx="10"/>
          </p:nvPr>
        </p:nvPicPr>
        <p:blipFill rotWithShape="1">
          <a:blip r:embed="rId2"/>
          <a:srcRect l="-1" t="21644" r="-3" b="1870"/>
          <a:stretch/>
        </p:blipFill>
        <p:spPr>
          <a:xfrm>
            <a:off x="584200" y="1809882"/>
            <a:ext cx="11018838" cy="3841148"/>
          </a:xfrm>
          <a:prstGeom prst="rect">
            <a:avLst/>
          </a:prstGeom>
          <a:noFill/>
        </p:spPr>
      </p:pic>
    </p:spTree>
    <p:extLst>
      <p:ext uri="{BB962C8B-B14F-4D97-AF65-F5344CB8AC3E}">
        <p14:creationId xmlns:p14="http://schemas.microsoft.com/office/powerpoint/2010/main" val="394342220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28130-5A6D-46F2-88EE-D12D9E027E2B}"/>
              </a:ext>
            </a:extLst>
          </p:cNvPr>
          <p:cNvSpPr>
            <a:spLocks noGrp="1"/>
          </p:cNvSpPr>
          <p:nvPr>
            <p:ph type="title"/>
          </p:nvPr>
        </p:nvSpPr>
        <p:spPr/>
        <p:txBody>
          <a:bodyPr/>
          <a:lstStyle/>
          <a:p>
            <a:r>
              <a:rPr lang="da-DK" dirty="0"/>
              <a:t>Azure DevOps</a:t>
            </a:r>
            <a:endParaRPr lang="LID4096" dirty="0"/>
          </a:p>
        </p:txBody>
      </p:sp>
      <p:sp>
        <p:nvSpPr>
          <p:cNvPr id="3" name="Text Placeholder 2">
            <a:extLst>
              <a:ext uri="{FF2B5EF4-FFF2-40B4-BE49-F238E27FC236}">
                <a16:creationId xmlns:a16="http://schemas.microsoft.com/office/drawing/2014/main" id="{58B88B82-BCE7-4495-B3B6-43323D141AC8}"/>
              </a:ext>
            </a:extLst>
          </p:cNvPr>
          <p:cNvSpPr>
            <a:spLocks noGrp="1"/>
          </p:cNvSpPr>
          <p:nvPr>
            <p:ph type="body" sz="quarter" idx="12"/>
          </p:nvPr>
        </p:nvSpPr>
        <p:spPr/>
        <p:txBody>
          <a:bodyPr/>
          <a:lstStyle/>
          <a:p>
            <a:r>
              <a:rPr lang="da-DK" dirty="0"/>
              <a:t>Demo</a:t>
            </a:r>
            <a:endParaRPr lang="LID4096" dirty="0"/>
          </a:p>
        </p:txBody>
      </p:sp>
    </p:spTree>
    <p:extLst>
      <p:ext uri="{BB962C8B-B14F-4D97-AF65-F5344CB8AC3E}">
        <p14:creationId xmlns:p14="http://schemas.microsoft.com/office/powerpoint/2010/main" val="2631443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0049D5-737A-40FE-A270-827F40DA5733}"/>
              </a:ext>
            </a:extLst>
          </p:cNvPr>
          <p:cNvSpPr>
            <a:spLocks noGrp="1"/>
          </p:cNvSpPr>
          <p:nvPr>
            <p:ph type="title"/>
          </p:nvPr>
        </p:nvSpPr>
        <p:spPr>
          <a:xfrm>
            <a:off x="585216" y="2534625"/>
            <a:ext cx="9144000" cy="997196"/>
          </a:xfrm>
        </p:spPr>
        <p:txBody>
          <a:bodyPr/>
          <a:lstStyle/>
          <a:p>
            <a:r>
              <a:rPr lang="da-DK" dirty="0" err="1"/>
              <a:t>Continuous</a:t>
            </a:r>
            <a:r>
              <a:rPr lang="da-DK" dirty="0"/>
              <a:t> Integration</a:t>
            </a:r>
            <a:br>
              <a:rPr lang="da-DK" dirty="0"/>
            </a:br>
            <a:r>
              <a:rPr lang="da-DK" dirty="0" err="1"/>
              <a:t>Trunk</a:t>
            </a:r>
            <a:r>
              <a:rPr lang="da-DK" dirty="0"/>
              <a:t> </a:t>
            </a:r>
            <a:r>
              <a:rPr lang="da-DK" dirty="0" err="1"/>
              <a:t>Based</a:t>
            </a:r>
            <a:r>
              <a:rPr lang="da-DK" dirty="0"/>
              <a:t> Development</a:t>
            </a:r>
            <a:endParaRPr lang="LID4096" dirty="0"/>
          </a:p>
        </p:txBody>
      </p:sp>
      <p:sp>
        <p:nvSpPr>
          <p:cNvPr id="5" name="Text Placeholder 4">
            <a:extLst>
              <a:ext uri="{FF2B5EF4-FFF2-40B4-BE49-F238E27FC236}">
                <a16:creationId xmlns:a16="http://schemas.microsoft.com/office/drawing/2014/main" id="{EC809964-1EEB-4AED-A5C8-EB9B0BBE32D4}"/>
              </a:ext>
            </a:extLst>
          </p:cNvPr>
          <p:cNvSpPr>
            <a:spLocks noGrp="1"/>
          </p:cNvSpPr>
          <p:nvPr>
            <p:ph type="body" sz="quarter" idx="12"/>
          </p:nvPr>
        </p:nvSpPr>
        <p:spPr/>
        <p:txBody>
          <a:bodyPr/>
          <a:lstStyle/>
          <a:p>
            <a:r>
              <a:rPr lang="da-DK" dirty="0"/>
              <a:t>Demo</a:t>
            </a:r>
            <a:endParaRPr lang="LID4096" dirty="0"/>
          </a:p>
        </p:txBody>
      </p:sp>
    </p:spTree>
    <p:extLst>
      <p:ext uri="{BB962C8B-B14F-4D97-AF65-F5344CB8AC3E}">
        <p14:creationId xmlns:p14="http://schemas.microsoft.com/office/powerpoint/2010/main" val="7887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4CD295-49EE-4CBF-ADFC-ED2918059B09}"/>
              </a:ext>
            </a:extLst>
          </p:cNvPr>
          <p:cNvSpPr>
            <a:spLocks noGrp="1"/>
          </p:cNvSpPr>
          <p:nvPr>
            <p:ph type="title"/>
          </p:nvPr>
        </p:nvSpPr>
        <p:spPr/>
        <p:txBody>
          <a:bodyPr/>
          <a:lstStyle/>
          <a:p>
            <a:r>
              <a:rPr lang="da-DK" dirty="0" err="1"/>
              <a:t>Continuous</a:t>
            </a:r>
            <a:r>
              <a:rPr lang="da-DK" dirty="0"/>
              <a:t> Delivery</a:t>
            </a:r>
            <a:endParaRPr lang="LID4096" dirty="0"/>
          </a:p>
        </p:txBody>
      </p:sp>
    </p:spTree>
    <p:extLst>
      <p:ext uri="{BB962C8B-B14F-4D97-AF65-F5344CB8AC3E}">
        <p14:creationId xmlns:p14="http://schemas.microsoft.com/office/powerpoint/2010/main" val="3063619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8BC302-C6AE-44FD-8606-627D97EE22DF}"/>
              </a:ext>
            </a:extLst>
          </p:cNvPr>
          <p:cNvSpPr>
            <a:spLocks noGrp="1"/>
          </p:cNvSpPr>
          <p:nvPr>
            <p:ph type="title"/>
          </p:nvPr>
        </p:nvSpPr>
        <p:spPr/>
        <p:txBody>
          <a:bodyPr/>
          <a:lstStyle/>
          <a:p>
            <a:r>
              <a:rPr lang="da-DK" dirty="0" err="1"/>
              <a:t>Continuous</a:t>
            </a:r>
            <a:r>
              <a:rPr lang="da-DK" dirty="0"/>
              <a:t> Delivery</a:t>
            </a:r>
            <a:endParaRPr lang="LID4096" dirty="0"/>
          </a:p>
        </p:txBody>
      </p:sp>
      <p:sp>
        <p:nvSpPr>
          <p:cNvPr id="5" name="Text Placeholder 4">
            <a:extLst>
              <a:ext uri="{FF2B5EF4-FFF2-40B4-BE49-F238E27FC236}">
                <a16:creationId xmlns:a16="http://schemas.microsoft.com/office/drawing/2014/main" id="{29540690-A8C4-4672-BF91-1D0FC873A28E}"/>
              </a:ext>
            </a:extLst>
          </p:cNvPr>
          <p:cNvSpPr>
            <a:spLocks noGrp="1"/>
          </p:cNvSpPr>
          <p:nvPr>
            <p:ph type="body" sz="quarter" idx="10"/>
          </p:nvPr>
        </p:nvSpPr>
        <p:spPr>
          <a:xfrm>
            <a:off x="586390" y="1434370"/>
            <a:ext cx="11018520" cy="2215991"/>
          </a:xfrm>
        </p:spPr>
        <p:txBody>
          <a:bodyPr/>
          <a:lstStyle/>
          <a:p>
            <a:r>
              <a:rPr lang="en-US" sz="3600" dirty="0"/>
              <a:t>Continuous delivery is an approach where teams release quality products frequently and predictably from source code repository to production in an automated fashion.</a:t>
            </a:r>
            <a:endParaRPr lang="LID4096" sz="5400" dirty="0"/>
          </a:p>
        </p:txBody>
      </p:sp>
    </p:spTree>
    <p:extLst>
      <p:ext uri="{BB962C8B-B14F-4D97-AF65-F5344CB8AC3E}">
        <p14:creationId xmlns:p14="http://schemas.microsoft.com/office/powerpoint/2010/main" val="166725362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4CD295-49EE-4CBF-ADFC-ED2918059B09}"/>
              </a:ext>
            </a:extLst>
          </p:cNvPr>
          <p:cNvSpPr>
            <a:spLocks noGrp="1"/>
          </p:cNvSpPr>
          <p:nvPr>
            <p:ph type="title"/>
          </p:nvPr>
        </p:nvSpPr>
        <p:spPr/>
        <p:txBody>
          <a:bodyPr/>
          <a:lstStyle/>
          <a:p>
            <a:r>
              <a:rPr lang="da-DK" dirty="0" err="1"/>
              <a:t>Continuous</a:t>
            </a:r>
            <a:r>
              <a:rPr lang="da-DK" dirty="0"/>
              <a:t> Deployment</a:t>
            </a:r>
            <a:endParaRPr lang="LID4096" dirty="0"/>
          </a:p>
        </p:txBody>
      </p:sp>
    </p:spTree>
    <p:extLst>
      <p:ext uri="{BB962C8B-B14F-4D97-AF65-F5344CB8AC3E}">
        <p14:creationId xmlns:p14="http://schemas.microsoft.com/office/powerpoint/2010/main" val="47755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4CD295-49EE-4CBF-ADFC-ED2918059B09}"/>
              </a:ext>
            </a:extLst>
          </p:cNvPr>
          <p:cNvSpPr>
            <a:spLocks noGrp="1"/>
          </p:cNvSpPr>
          <p:nvPr>
            <p:ph type="title"/>
          </p:nvPr>
        </p:nvSpPr>
        <p:spPr/>
        <p:txBody>
          <a:bodyPr/>
          <a:lstStyle/>
          <a:p>
            <a:r>
              <a:rPr lang="da-DK" dirty="0" err="1"/>
              <a:t>Infrastructure</a:t>
            </a:r>
            <a:r>
              <a:rPr lang="da-DK" dirty="0"/>
              <a:t> as Code</a:t>
            </a:r>
            <a:endParaRPr lang="LID4096" dirty="0"/>
          </a:p>
        </p:txBody>
      </p:sp>
    </p:spTree>
    <p:extLst>
      <p:ext uri="{BB962C8B-B14F-4D97-AF65-F5344CB8AC3E}">
        <p14:creationId xmlns:p14="http://schemas.microsoft.com/office/powerpoint/2010/main" val="2994416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8BC302-C6AE-44FD-8606-627D97EE22DF}"/>
              </a:ext>
            </a:extLst>
          </p:cNvPr>
          <p:cNvSpPr>
            <a:spLocks noGrp="1"/>
          </p:cNvSpPr>
          <p:nvPr>
            <p:ph type="title"/>
          </p:nvPr>
        </p:nvSpPr>
        <p:spPr>
          <a:xfrm>
            <a:off x="588263" y="457200"/>
            <a:ext cx="11018520" cy="553998"/>
          </a:xfrm>
          <a:prstGeom prst="rect">
            <a:avLst/>
          </a:prstGeom>
        </p:spPr>
        <p:txBody>
          <a:bodyPr wrap="square" anchor="t">
            <a:normAutofit/>
          </a:bodyPr>
          <a:lstStyle/>
          <a:p>
            <a:r>
              <a:rPr lang="da-DK" dirty="0" err="1"/>
              <a:t>Infrastructure</a:t>
            </a:r>
            <a:r>
              <a:rPr lang="da-DK" dirty="0"/>
              <a:t> as Code</a:t>
            </a:r>
            <a:endParaRPr lang="LID4096" dirty="0"/>
          </a:p>
        </p:txBody>
      </p:sp>
      <p:pic>
        <p:nvPicPr>
          <p:cNvPr id="4098" name="Picture 2" descr="Infrastructure as code defines the environment in a versioned&#10;file">
            <a:extLst>
              <a:ext uri="{FF2B5EF4-FFF2-40B4-BE49-F238E27FC236}">
                <a16:creationId xmlns:a16="http://schemas.microsoft.com/office/drawing/2014/main" id="{C1169231-B569-4814-98C3-84314C9E790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84200" y="2549128"/>
            <a:ext cx="5211763" cy="2605881"/>
          </a:xfrm>
          <a:prstGeom prst="rect">
            <a:avLst/>
          </a:prstGeom>
          <a:noFill/>
          <a:extLst>
            <a:ext uri="{909E8E84-426E-40DD-AFC4-6F175D3DCCD1}">
              <a14:hiddenFill xmlns:a14="http://schemas.microsoft.com/office/drawing/2010/main">
                <a:solidFill>
                  <a:srgbClr val="FFFFFF"/>
                </a:solidFill>
              </a14:hiddenFill>
            </a:ext>
          </a:extLst>
        </p:spPr>
      </p:pic>
      <p:sp>
        <p:nvSpPr>
          <p:cNvPr id="71" name="Text Placeholder 2">
            <a:extLst>
              <a:ext uri="{FF2B5EF4-FFF2-40B4-BE49-F238E27FC236}">
                <a16:creationId xmlns:a16="http://schemas.microsoft.com/office/drawing/2014/main" id="{F206F834-92A5-45ED-A6A6-125553762BC4}"/>
              </a:ext>
            </a:extLst>
          </p:cNvPr>
          <p:cNvSpPr>
            <a:spLocks noGrp="1"/>
          </p:cNvSpPr>
          <p:nvPr>
            <p:ph sz="quarter" idx="13"/>
          </p:nvPr>
        </p:nvSpPr>
        <p:spPr>
          <a:xfrm>
            <a:off x="6389688" y="1435100"/>
            <a:ext cx="5219700" cy="4833938"/>
          </a:xfrm>
          <a:prstGeom prst="rect">
            <a:avLst/>
          </a:prstGeom>
        </p:spPr>
        <p:txBody>
          <a:bodyPr wrap="square">
            <a:normAutofit/>
          </a:bodyPr>
          <a:lstStyle/>
          <a:p>
            <a:pPr marL="0" indent="0">
              <a:lnSpc>
                <a:spcPct val="90000"/>
              </a:lnSpc>
              <a:buNone/>
            </a:pPr>
            <a:r>
              <a:rPr lang="en-US" sz="2400" dirty="0"/>
              <a:t>Infrastructure as Code (</a:t>
            </a:r>
            <a:r>
              <a:rPr lang="en-US" sz="2400" dirty="0" err="1"/>
              <a:t>IaC</a:t>
            </a:r>
            <a:r>
              <a:rPr lang="en-US" sz="2400" dirty="0"/>
              <a:t>) is the management of infrastructure (networks, virtual machines, load balancers, and connection topology) in a descriptive model, using the same versioning as DevOps team uses for source code.</a:t>
            </a:r>
          </a:p>
          <a:p>
            <a:pPr>
              <a:lnSpc>
                <a:spcPct val="90000"/>
              </a:lnSpc>
            </a:pPr>
            <a:endParaRPr lang="en-US" sz="2400" dirty="0"/>
          </a:p>
          <a:p>
            <a:pPr marL="0" indent="0">
              <a:lnSpc>
                <a:spcPct val="90000"/>
              </a:lnSpc>
              <a:buNone/>
            </a:pPr>
            <a:r>
              <a:rPr lang="en-US" sz="2400" dirty="0"/>
              <a:t>Idempotent</a:t>
            </a:r>
          </a:p>
          <a:p>
            <a:pPr>
              <a:lnSpc>
                <a:spcPct val="90000"/>
              </a:lnSpc>
            </a:pPr>
            <a:endParaRPr lang="en-US" sz="2400" dirty="0"/>
          </a:p>
          <a:p>
            <a:pPr marL="0" indent="0">
              <a:lnSpc>
                <a:spcPct val="90000"/>
              </a:lnSpc>
              <a:buNone/>
            </a:pPr>
            <a:r>
              <a:rPr lang="en-US" sz="2400" dirty="0" err="1"/>
              <a:t>IaC</a:t>
            </a:r>
            <a:r>
              <a:rPr lang="en-US" sz="2400" dirty="0"/>
              <a:t> is a key DevOps practice and is used in conjunction with CD</a:t>
            </a:r>
          </a:p>
        </p:txBody>
      </p:sp>
      <p:sp>
        <p:nvSpPr>
          <p:cNvPr id="6" name="Rectangle 5">
            <a:extLst>
              <a:ext uri="{FF2B5EF4-FFF2-40B4-BE49-F238E27FC236}">
                <a16:creationId xmlns:a16="http://schemas.microsoft.com/office/drawing/2014/main" id="{F43643DD-05EF-4B99-B9B3-B0DBF195CFBC}"/>
              </a:ext>
            </a:extLst>
          </p:cNvPr>
          <p:cNvSpPr/>
          <p:nvPr/>
        </p:nvSpPr>
        <p:spPr>
          <a:xfrm>
            <a:off x="2730412" y="6269038"/>
            <a:ext cx="9673722" cy="363946"/>
          </a:xfrm>
          <a:prstGeom prst="rect">
            <a:avLst/>
          </a:prstGeom>
        </p:spPr>
        <p:txBody>
          <a:bodyPr wrap="square">
            <a:spAutoFit/>
          </a:bodyPr>
          <a:lstStyle/>
          <a:p>
            <a:r>
              <a:rPr lang="da-DK" dirty="0"/>
              <a:t>Source</a:t>
            </a:r>
            <a:r>
              <a:rPr lang="da-DK" dirty="0">
                <a:hlinkClick r:id="rId3"/>
              </a:rPr>
              <a:t>: https://docs.microsoft.com/en-us/azure/devops/learn/what-is-infrastructure-as-code</a:t>
            </a:r>
            <a:r>
              <a:rPr lang="da-DK" dirty="0"/>
              <a:t> </a:t>
            </a:r>
            <a:endParaRPr lang="LID4096" dirty="0"/>
          </a:p>
        </p:txBody>
      </p:sp>
    </p:spTree>
    <p:extLst>
      <p:ext uri="{BB962C8B-B14F-4D97-AF65-F5344CB8AC3E}">
        <p14:creationId xmlns:p14="http://schemas.microsoft.com/office/powerpoint/2010/main" val="378815176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F0644A5-FE35-4CC6-BFC6-3484D86179C4}"/>
              </a:ext>
            </a:extLst>
          </p:cNvPr>
          <p:cNvSpPr>
            <a:spLocks noGrp="1"/>
          </p:cNvSpPr>
          <p:nvPr>
            <p:ph type="body" sz="quarter" idx="10"/>
          </p:nvPr>
        </p:nvSpPr>
        <p:spPr/>
        <p:txBody>
          <a:bodyPr/>
          <a:lstStyle/>
          <a:p>
            <a:r>
              <a:rPr lang="da-DK" dirty="0"/>
              <a:t>Azure PowerShell</a:t>
            </a:r>
          </a:p>
          <a:p>
            <a:r>
              <a:rPr lang="da-DK" dirty="0"/>
              <a:t>Azure CLI</a:t>
            </a:r>
          </a:p>
          <a:p>
            <a:r>
              <a:rPr lang="da-DK" dirty="0"/>
              <a:t>ARM Templates</a:t>
            </a:r>
          </a:p>
          <a:p>
            <a:r>
              <a:rPr lang="da-DK" dirty="0" err="1"/>
              <a:t>Terraform</a:t>
            </a:r>
            <a:endParaRPr lang="LID4096" dirty="0"/>
          </a:p>
        </p:txBody>
      </p:sp>
      <p:sp>
        <p:nvSpPr>
          <p:cNvPr id="2" name="Title 1">
            <a:extLst>
              <a:ext uri="{FF2B5EF4-FFF2-40B4-BE49-F238E27FC236}">
                <a16:creationId xmlns:a16="http://schemas.microsoft.com/office/drawing/2014/main" id="{E64156D0-8CD7-452E-BA54-D75B7537400A}"/>
              </a:ext>
            </a:extLst>
          </p:cNvPr>
          <p:cNvSpPr>
            <a:spLocks noGrp="1"/>
          </p:cNvSpPr>
          <p:nvPr>
            <p:ph type="title"/>
          </p:nvPr>
        </p:nvSpPr>
        <p:spPr>
          <a:xfrm>
            <a:off x="588263" y="1462206"/>
            <a:ext cx="4158362" cy="1661993"/>
          </a:xfrm>
        </p:spPr>
        <p:txBody>
          <a:bodyPr/>
          <a:lstStyle/>
          <a:p>
            <a:r>
              <a:rPr lang="da-DK" dirty="0" err="1"/>
              <a:t>Infrastructure</a:t>
            </a:r>
            <a:r>
              <a:rPr lang="da-DK" dirty="0"/>
              <a:t> as Code Tools for Microsoft Azure</a:t>
            </a:r>
            <a:endParaRPr lang="LID4096" dirty="0"/>
          </a:p>
        </p:txBody>
      </p:sp>
      <p:pic>
        <p:nvPicPr>
          <p:cNvPr id="5124" name="Picture 4">
            <a:extLst>
              <a:ext uri="{FF2B5EF4-FFF2-40B4-BE49-F238E27FC236}">
                <a16:creationId xmlns:a16="http://schemas.microsoft.com/office/drawing/2014/main" id="{B78CE837-1F00-42D5-A592-2EB3D87EB439}"/>
              </a:ext>
            </a:extLst>
          </p:cNvPr>
          <p:cNvPicPr>
            <a:picLocks noGrp="1" noChangeAspect="1" noChangeArrowheads="1"/>
          </p:cNvPicPr>
          <p:nvPr>
            <p:ph type="pic" sz="quarter" idx="11"/>
          </p:nvPr>
        </p:nvPicPr>
        <p:blipFill>
          <a:blip r:embed="rId2">
            <a:extLst>
              <a:ext uri="{28A0092B-C50C-407E-A947-70E740481C1C}">
                <a14:useLocalDpi xmlns:a14="http://schemas.microsoft.com/office/drawing/2010/main" val="0"/>
              </a:ext>
            </a:extLst>
          </a:blip>
          <a:srcRect l="22240" r="2224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62954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4CD295-49EE-4CBF-ADFC-ED2918059B09}"/>
              </a:ext>
            </a:extLst>
          </p:cNvPr>
          <p:cNvSpPr>
            <a:spLocks noGrp="1"/>
          </p:cNvSpPr>
          <p:nvPr>
            <p:ph type="title"/>
          </p:nvPr>
        </p:nvSpPr>
        <p:spPr/>
        <p:txBody>
          <a:bodyPr/>
          <a:lstStyle/>
          <a:p>
            <a:r>
              <a:rPr lang="da-DK" dirty="0" err="1"/>
              <a:t>Error</a:t>
            </a:r>
            <a:r>
              <a:rPr lang="da-DK" dirty="0"/>
              <a:t> Handling in </a:t>
            </a:r>
            <a:r>
              <a:rPr lang="da-DK" dirty="0" err="1"/>
              <a:t>Xamarin.Forms</a:t>
            </a:r>
            <a:endParaRPr lang="LID4096" dirty="0"/>
          </a:p>
        </p:txBody>
      </p:sp>
    </p:spTree>
    <p:extLst>
      <p:ext uri="{BB962C8B-B14F-4D97-AF65-F5344CB8AC3E}">
        <p14:creationId xmlns:p14="http://schemas.microsoft.com/office/powerpoint/2010/main" val="1607845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0049D5-737A-40FE-A270-827F40DA5733}"/>
              </a:ext>
            </a:extLst>
          </p:cNvPr>
          <p:cNvSpPr>
            <a:spLocks noGrp="1"/>
          </p:cNvSpPr>
          <p:nvPr>
            <p:ph type="title"/>
          </p:nvPr>
        </p:nvSpPr>
        <p:spPr>
          <a:xfrm>
            <a:off x="585216" y="2534625"/>
            <a:ext cx="9144000" cy="997196"/>
          </a:xfrm>
        </p:spPr>
        <p:txBody>
          <a:bodyPr/>
          <a:lstStyle/>
          <a:p>
            <a:r>
              <a:rPr lang="da-DK" dirty="0" err="1"/>
              <a:t>Continuous</a:t>
            </a:r>
            <a:r>
              <a:rPr lang="da-DK" dirty="0"/>
              <a:t> Delivery and Deployment</a:t>
            </a:r>
            <a:br>
              <a:rPr lang="da-DK" dirty="0"/>
            </a:br>
            <a:r>
              <a:rPr lang="da-DK" dirty="0" err="1"/>
              <a:t>Infrastructure</a:t>
            </a:r>
            <a:r>
              <a:rPr lang="da-DK" dirty="0"/>
              <a:t> as Code</a:t>
            </a:r>
            <a:endParaRPr lang="LID4096" dirty="0"/>
          </a:p>
        </p:txBody>
      </p:sp>
      <p:sp>
        <p:nvSpPr>
          <p:cNvPr id="5" name="Text Placeholder 4">
            <a:extLst>
              <a:ext uri="{FF2B5EF4-FFF2-40B4-BE49-F238E27FC236}">
                <a16:creationId xmlns:a16="http://schemas.microsoft.com/office/drawing/2014/main" id="{EC809964-1EEB-4AED-A5C8-EB9B0BBE32D4}"/>
              </a:ext>
            </a:extLst>
          </p:cNvPr>
          <p:cNvSpPr>
            <a:spLocks noGrp="1"/>
          </p:cNvSpPr>
          <p:nvPr>
            <p:ph type="body" sz="quarter" idx="12"/>
          </p:nvPr>
        </p:nvSpPr>
        <p:spPr/>
        <p:txBody>
          <a:bodyPr/>
          <a:lstStyle/>
          <a:p>
            <a:r>
              <a:rPr lang="da-DK" dirty="0"/>
              <a:t>Demo</a:t>
            </a:r>
            <a:endParaRPr lang="LID4096" dirty="0"/>
          </a:p>
        </p:txBody>
      </p:sp>
    </p:spTree>
    <p:extLst>
      <p:ext uri="{BB962C8B-B14F-4D97-AF65-F5344CB8AC3E}">
        <p14:creationId xmlns:p14="http://schemas.microsoft.com/office/powerpoint/2010/main" val="1883339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5724670-8FDA-494A-BBF3-CB58147AD59C}"/>
              </a:ext>
            </a:extLst>
          </p:cNvPr>
          <p:cNvSpPr>
            <a:spLocks noGrp="1"/>
          </p:cNvSpPr>
          <p:nvPr>
            <p:ph type="body" sz="quarter" idx="10"/>
          </p:nvPr>
        </p:nvSpPr>
        <p:spPr>
          <a:xfrm>
            <a:off x="584200" y="3535540"/>
            <a:ext cx="4162425" cy="744819"/>
          </a:xfrm>
        </p:spPr>
        <p:txBody>
          <a:bodyPr/>
          <a:lstStyle/>
          <a:p>
            <a:r>
              <a:rPr lang="da-DK" dirty="0"/>
              <a:t>The </a:t>
            </a:r>
            <a:r>
              <a:rPr lang="da-DK" dirty="0" err="1"/>
              <a:t>exception</a:t>
            </a:r>
            <a:r>
              <a:rPr lang="da-DK" dirty="0"/>
              <a:t> to the </a:t>
            </a:r>
            <a:r>
              <a:rPr lang="da-DK" dirty="0" err="1"/>
              <a:t>rule</a:t>
            </a:r>
            <a:endParaRPr lang="da-DK" dirty="0"/>
          </a:p>
          <a:p>
            <a:r>
              <a:rPr lang="da-DK" dirty="0" err="1"/>
              <a:t>try</a:t>
            </a:r>
            <a:r>
              <a:rPr lang="da-DK" dirty="0"/>
              <a:t>/</a:t>
            </a:r>
            <a:r>
              <a:rPr lang="da-DK" dirty="0" err="1"/>
              <a:t>catch</a:t>
            </a:r>
            <a:r>
              <a:rPr lang="da-DK" dirty="0"/>
              <a:t> </a:t>
            </a:r>
            <a:r>
              <a:rPr lang="da-DK" dirty="0">
                <a:sym typeface="Wingdings" panose="05000000000000000000" pitchFamily="2" charset="2"/>
              </a:rPr>
              <a:t> log</a:t>
            </a:r>
            <a:endParaRPr lang="LID4096" dirty="0"/>
          </a:p>
        </p:txBody>
      </p:sp>
      <p:sp>
        <p:nvSpPr>
          <p:cNvPr id="2" name="Title 1">
            <a:extLst>
              <a:ext uri="{FF2B5EF4-FFF2-40B4-BE49-F238E27FC236}">
                <a16:creationId xmlns:a16="http://schemas.microsoft.com/office/drawing/2014/main" id="{CFB9D067-31C5-437F-92F4-304185B5ECF1}"/>
              </a:ext>
            </a:extLst>
          </p:cNvPr>
          <p:cNvSpPr>
            <a:spLocks noGrp="1"/>
          </p:cNvSpPr>
          <p:nvPr>
            <p:ph type="title"/>
          </p:nvPr>
        </p:nvSpPr>
        <p:spPr/>
        <p:txBody>
          <a:bodyPr/>
          <a:lstStyle/>
          <a:p>
            <a:r>
              <a:rPr lang="en-US" dirty="0"/>
              <a:t>Error handling in </a:t>
            </a:r>
            <a:r>
              <a:rPr lang="en-US" dirty="0" err="1"/>
              <a:t>Xamarin.Forms</a:t>
            </a:r>
            <a:r>
              <a:rPr lang="en-US" dirty="0"/>
              <a:t> </a:t>
            </a:r>
            <a:endParaRPr lang="LID4096" dirty="0"/>
          </a:p>
        </p:txBody>
      </p:sp>
      <p:sp>
        <p:nvSpPr>
          <p:cNvPr id="5" name="Rectangle 4">
            <a:extLst>
              <a:ext uri="{FF2B5EF4-FFF2-40B4-BE49-F238E27FC236}">
                <a16:creationId xmlns:a16="http://schemas.microsoft.com/office/drawing/2014/main" id="{7D10C3C8-3D68-4DAF-A91E-1AFE8A3F6586}"/>
              </a:ext>
            </a:extLst>
          </p:cNvPr>
          <p:cNvSpPr/>
          <p:nvPr/>
        </p:nvSpPr>
        <p:spPr>
          <a:xfrm>
            <a:off x="1442720" y="5982775"/>
            <a:ext cx="10353390" cy="635559"/>
          </a:xfrm>
          <a:prstGeom prst="rect">
            <a:avLst/>
          </a:prstGeom>
        </p:spPr>
        <p:txBody>
          <a:bodyPr wrap="square">
            <a:spAutoFit/>
          </a:bodyPr>
          <a:lstStyle/>
          <a:p>
            <a:r>
              <a:rPr lang="da-DK" dirty="0"/>
              <a:t>Image Source: </a:t>
            </a:r>
            <a:r>
              <a:rPr lang="da-DK" dirty="0">
                <a:hlinkClick r:id="rId2"/>
              </a:rPr>
              <a:t>https://bizshifts-trends.com/cracking-enigma-the-exception-that-proves-the-rule-its-nonsense-absurd-or-an-unlikely-defense/</a:t>
            </a:r>
            <a:r>
              <a:rPr lang="da-DK" dirty="0"/>
              <a:t> </a:t>
            </a:r>
            <a:endParaRPr lang="LID4096" dirty="0"/>
          </a:p>
        </p:txBody>
      </p:sp>
      <p:pic>
        <p:nvPicPr>
          <p:cNvPr id="12" name="Picture 2" descr="rules th2VFM7KZ6">
            <a:extLst>
              <a:ext uri="{FF2B5EF4-FFF2-40B4-BE49-F238E27FC236}">
                <a16:creationId xmlns:a16="http://schemas.microsoft.com/office/drawing/2014/main" id="{7E755886-EF81-4E2E-92BF-A735F0D652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831932"/>
            <a:ext cx="6858000" cy="3194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89894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4CD295-49EE-4CBF-ADFC-ED2918059B09}"/>
              </a:ext>
            </a:extLst>
          </p:cNvPr>
          <p:cNvSpPr>
            <a:spLocks noGrp="1"/>
          </p:cNvSpPr>
          <p:nvPr>
            <p:ph type="title"/>
          </p:nvPr>
        </p:nvSpPr>
        <p:spPr/>
        <p:txBody>
          <a:bodyPr/>
          <a:lstStyle/>
          <a:p>
            <a:r>
              <a:rPr lang="da-DK" dirty="0"/>
              <a:t>Security</a:t>
            </a:r>
            <a:endParaRPr lang="LID4096" dirty="0"/>
          </a:p>
        </p:txBody>
      </p:sp>
    </p:spTree>
    <p:extLst>
      <p:ext uri="{BB962C8B-B14F-4D97-AF65-F5344CB8AC3E}">
        <p14:creationId xmlns:p14="http://schemas.microsoft.com/office/powerpoint/2010/main" val="106514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8EAF5-5769-459E-87C7-82D101A64058}"/>
              </a:ext>
            </a:extLst>
          </p:cNvPr>
          <p:cNvSpPr>
            <a:spLocks noGrp="1"/>
          </p:cNvSpPr>
          <p:nvPr>
            <p:ph type="title"/>
          </p:nvPr>
        </p:nvSpPr>
        <p:spPr/>
        <p:txBody>
          <a:bodyPr/>
          <a:lstStyle/>
          <a:p>
            <a:r>
              <a:rPr lang="da-DK" dirty="0"/>
              <a:t>Authentication and </a:t>
            </a:r>
            <a:r>
              <a:rPr lang="da-DK" dirty="0" err="1"/>
              <a:t>Authorization</a:t>
            </a:r>
            <a:r>
              <a:rPr lang="da-DK" dirty="0"/>
              <a:t> options</a:t>
            </a:r>
            <a:endParaRPr lang="LID4096" dirty="0"/>
          </a:p>
        </p:txBody>
      </p:sp>
      <p:sp>
        <p:nvSpPr>
          <p:cNvPr id="3" name="Text Placeholder 2">
            <a:extLst>
              <a:ext uri="{FF2B5EF4-FFF2-40B4-BE49-F238E27FC236}">
                <a16:creationId xmlns:a16="http://schemas.microsoft.com/office/drawing/2014/main" id="{C59E4799-348A-4E99-912A-079E93FA746C}"/>
              </a:ext>
            </a:extLst>
          </p:cNvPr>
          <p:cNvSpPr>
            <a:spLocks noGrp="1"/>
          </p:cNvSpPr>
          <p:nvPr>
            <p:ph type="body" sz="quarter" idx="10"/>
          </p:nvPr>
        </p:nvSpPr>
        <p:spPr>
          <a:xfrm>
            <a:off x="586390" y="1434370"/>
            <a:ext cx="11018520" cy="4567404"/>
          </a:xfrm>
        </p:spPr>
        <p:txBody>
          <a:bodyPr/>
          <a:lstStyle/>
          <a:p>
            <a:r>
              <a:rPr lang="en-US" dirty="0"/>
              <a:t>(No Authentication)</a:t>
            </a:r>
          </a:p>
          <a:p>
            <a:r>
              <a:rPr lang="en-US" dirty="0"/>
              <a:t>(</a:t>
            </a:r>
            <a:r>
              <a:rPr lang="en-US" dirty="0" err="1"/>
              <a:t>Invidual</a:t>
            </a:r>
            <a:r>
              <a:rPr lang="en-US" dirty="0"/>
              <a:t> User Accounts)</a:t>
            </a:r>
          </a:p>
          <a:p>
            <a:r>
              <a:rPr lang="en-US" dirty="0"/>
              <a:t>Azure Active Directory B2C</a:t>
            </a:r>
          </a:p>
          <a:p>
            <a:r>
              <a:rPr lang="en-US" dirty="0"/>
              <a:t>Work or School Accounts (Azure Active Directory)</a:t>
            </a:r>
          </a:p>
          <a:p>
            <a:r>
              <a:rPr lang="en-US" dirty="0"/>
              <a:t>Windows Authentication (AD)</a:t>
            </a:r>
          </a:p>
          <a:p>
            <a:endParaRPr lang="en-US" dirty="0"/>
          </a:p>
          <a:p>
            <a:r>
              <a:rPr lang="en-US" dirty="0"/>
              <a:t>Azure App Service Authentication (easyauth.dll)</a:t>
            </a:r>
          </a:p>
          <a:p>
            <a:endParaRPr lang="en-US" dirty="0"/>
          </a:p>
          <a:p>
            <a:r>
              <a:rPr lang="en-US" dirty="0"/>
              <a:t>Don’t write your own security layer</a:t>
            </a:r>
            <a:r>
              <a:rPr lang="da-DK" dirty="0"/>
              <a:t>!</a:t>
            </a:r>
            <a:endParaRPr lang="en-US" dirty="0"/>
          </a:p>
        </p:txBody>
      </p:sp>
      <p:pic>
        <p:nvPicPr>
          <p:cNvPr id="5" name="Picture 4">
            <a:extLst>
              <a:ext uri="{FF2B5EF4-FFF2-40B4-BE49-F238E27FC236}">
                <a16:creationId xmlns:a16="http://schemas.microsoft.com/office/drawing/2014/main" id="{AC5DADDC-C8DC-422C-8FCE-7A043DED5B11}"/>
              </a:ext>
            </a:extLst>
          </p:cNvPr>
          <p:cNvPicPr>
            <a:picLocks noChangeAspect="1"/>
          </p:cNvPicPr>
          <p:nvPr/>
        </p:nvPicPr>
        <p:blipFill>
          <a:blip r:embed="rId2"/>
          <a:stretch>
            <a:fillRect/>
          </a:stretch>
        </p:blipFill>
        <p:spPr>
          <a:xfrm>
            <a:off x="370743" y="134776"/>
            <a:ext cx="11450514" cy="6588448"/>
          </a:xfrm>
          <a:prstGeom prst="rect">
            <a:avLst/>
          </a:prstGeom>
        </p:spPr>
      </p:pic>
      <p:sp>
        <p:nvSpPr>
          <p:cNvPr id="6" name="Rectangle 5">
            <a:extLst>
              <a:ext uri="{FF2B5EF4-FFF2-40B4-BE49-F238E27FC236}">
                <a16:creationId xmlns:a16="http://schemas.microsoft.com/office/drawing/2014/main" id="{E15E49AD-A21C-442F-83D1-83A7A48F9A14}"/>
              </a:ext>
            </a:extLst>
          </p:cNvPr>
          <p:cNvSpPr/>
          <p:nvPr/>
        </p:nvSpPr>
        <p:spPr>
          <a:xfrm>
            <a:off x="5853635" y="6353892"/>
            <a:ext cx="6511318" cy="369332"/>
          </a:xfrm>
          <a:prstGeom prst="rect">
            <a:avLst/>
          </a:prstGeom>
        </p:spPr>
        <p:txBody>
          <a:bodyPr wrap="square">
            <a:spAutoFit/>
          </a:bodyPr>
          <a:lstStyle/>
          <a:p>
            <a:r>
              <a:rPr lang="da-DK" dirty="0"/>
              <a:t>Image source: </a:t>
            </a:r>
            <a:r>
              <a:rPr lang="da-DK" dirty="0">
                <a:hlinkClick r:id="rId3"/>
              </a:rPr>
              <a:t>http://lazergaze.tumblr.com/post/26333564955</a:t>
            </a:r>
            <a:r>
              <a:rPr lang="da-DK" dirty="0"/>
              <a:t> </a:t>
            </a:r>
          </a:p>
        </p:txBody>
      </p:sp>
    </p:spTree>
    <p:extLst>
      <p:ext uri="{BB962C8B-B14F-4D97-AF65-F5344CB8AC3E}">
        <p14:creationId xmlns:p14="http://schemas.microsoft.com/office/powerpoint/2010/main" val="22698676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0049D5-737A-40FE-A270-827F40DA5733}"/>
              </a:ext>
            </a:extLst>
          </p:cNvPr>
          <p:cNvSpPr>
            <a:spLocks noGrp="1"/>
          </p:cNvSpPr>
          <p:nvPr>
            <p:ph type="title"/>
          </p:nvPr>
        </p:nvSpPr>
        <p:spPr/>
        <p:txBody>
          <a:bodyPr/>
          <a:lstStyle/>
          <a:p>
            <a:r>
              <a:rPr lang="da-DK" dirty="0"/>
              <a:t>Security in ASP.NET Core Web API</a:t>
            </a:r>
            <a:endParaRPr lang="LID4096" dirty="0"/>
          </a:p>
        </p:txBody>
      </p:sp>
      <p:sp>
        <p:nvSpPr>
          <p:cNvPr id="5" name="Text Placeholder 4">
            <a:extLst>
              <a:ext uri="{FF2B5EF4-FFF2-40B4-BE49-F238E27FC236}">
                <a16:creationId xmlns:a16="http://schemas.microsoft.com/office/drawing/2014/main" id="{EC809964-1EEB-4AED-A5C8-EB9B0BBE32D4}"/>
              </a:ext>
            </a:extLst>
          </p:cNvPr>
          <p:cNvSpPr>
            <a:spLocks noGrp="1"/>
          </p:cNvSpPr>
          <p:nvPr>
            <p:ph type="body" sz="quarter" idx="12"/>
          </p:nvPr>
        </p:nvSpPr>
        <p:spPr/>
        <p:txBody>
          <a:bodyPr/>
          <a:lstStyle/>
          <a:p>
            <a:r>
              <a:rPr lang="da-DK" dirty="0"/>
              <a:t>Demo</a:t>
            </a:r>
            <a:endParaRPr lang="LID4096" dirty="0"/>
          </a:p>
        </p:txBody>
      </p:sp>
    </p:spTree>
    <p:extLst>
      <p:ext uri="{BB962C8B-B14F-4D97-AF65-F5344CB8AC3E}">
        <p14:creationId xmlns:p14="http://schemas.microsoft.com/office/powerpoint/2010/main" val="2545850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544F0-90B6-4364-8F15-AEDF66069972}"/>
              </a:ext>
            </a:extLst>
          </p:cNvPr>
          <p:cNvSpPr>
            <a:spLocks noGrp="1"/>
          </p:cNvSpPr>
          <p:nvPr>
            <p:ph type="title"/>
          </p:nvPr>
        </p:nvSpPr>
        <p:spPr/>
        <p:txBody>
          <a:bodyPr/>
          <a:lstStyle/>
          <a:p>
            <a:r>
              <a:rPr lang="en-US" dirty="0"/>
              <a:t>Security in </a:t>
            </a:r>
            <a:r>
              <a:rPr lang="en-US" dirty="0" err="1"/>
              <a:t>Xamarin.Forms</a:t>
            </a:r>
            <a:endParaRPr lang="LID4096" dirty="0"/>
          </a:p>
        </p:txBody>
      </p:sp>
      <p:sp>
        <p:nvSpPr>
          <p:cNvPr id="3" name="Text Placeholder 2">
            <a:extLst>
              <a:ext uri="{FF2B5EF4-FFF2-40B4-BE49-F238E27FC236}">
                <a16:creationId xmlns:a16="http://schemas.microsoft.com/office/drawing/2014/main" id="{739F2EE0-836F-458E-9D5C-710DEDCF765F}"/>
              </a:ext>
            </a:extLst>
          </p:cNvPr>
          <p:cNvSpPr>
            <a:spLocks noGrp="1"/>
          </p:cNvSpPr>
          <p:nvPr>
            <p:ph type="body" sz="quarter" idx="10"/>
          </p:nvPr>
        </p:nvSpPr>
        <p:spPr>
          <a:xfrm>
            <a:off x="586390" y="1434370"/>
            <a:ext cx="11018520" cy="2499146"/>
          </a:xfrm>
        </p:spPr>
        <p:txBody>
          <a:bodyPr/>
          <a:lstStyle/>
          <a:p>
            <a:r>
              <a:rPr lang="da-DK" dirty="0">
                <a:solidFill>
                  <a:schemeClr val="bg1"/>
                </a:solidFill>
                <a:hlinkClick r:id="rId2"/>
              </a:rPr>
              <a:t>https://portal.azure.com/</a:t>
            </a:r>
            <a:r>
              <a:rPr lang="da-DK" dirty="0">
                <a:solidFill>
                  <a:schemeClr val="bg1"/>
                </a:solidFill>
              </a:rPr>
              <a:t> </a:t>
            </a:r>
          </a:p>
          <a:p>
            <a:endParaRPr lang="da-DK" dirty="0"/>
          </a:p>
          <a:p>
            <a:r>
              <a:rPr lang="da-DK" dirty="0" err="1"/>
              <a:t>Create</a:t>
            </a:r>
            <a:r>
              <a:rPr lang="da-DK" dirty="0"/>
              <a:t> new App </a:t>
            </a:r>
            <a:r>
              <a:rPr lang="da-DK" dirty="0" err="1"/>
              <a:t>Registration</a:t>
            </a:r>
            <a:endParaRPr lang="da-DK" dirty="0"/>
          </a:p>
          <a:p>
            <a:endParaRPr lang="da-DK" dirty="0"/>
          </a:p>
          <a:p>
            <a:r>
              <a:rPr lang="da-DK" dirty="0">
                <a:solidFill>
                  <a:schemeClr val="bg1"/>
                </a:solidFill>
                <a:hlinkClick r:id="rId3"/>
              </a:rPr>
              <a:t>https://azure.microsoft.com/en-us/resources/samples</a:t>
            </a:r>
            <a:endParaRPr lang="en-DK" dirty="0">
              <a:solidFill>
                <a:schemeClr val="bg1"/>
              </a:solidFill>
            </a:endParaRPr>
          </a:p>
        </p:txBody>
      </p:sp>
    </p:spTree>
    <p:extLst>
      <p:ext uri="{BB962C8B-B14F-4D97-AF65-F5344CB8AC3E}">
        <p14:creationId xmlns:p14="http://schemas.microsoft.com/office/powerpoint/2010/main" val="6462889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0049D5-737A-40FE-A270-827F40DA5733}"/>
              </a:ext>
            </a:extLst>
          </p:cNvPr>
          <p:cNvSpPr>
            <a:spLocks noGrp="1"/>
          </p:cNvSpPr>
          <p:nvPr>
            <p:ph type="title"/>
          </p:nvPr>
        </p:nvSpPr>
        <p:spPr/>
        <p:txBody>
          <a:bodyPr/>
          <a:lstStyle/>
          <a:p>
            <a:r>
              <a:rPr lang="da-DK" dirty="0"/>
              <a:t>Security in </a:t>
            </a:r>
            <a:r>
              <a:rPr lang="da-DK" dirty="0" err="1"/>
              <a:t>Xamarin.Forms</a:t>
            </a:r>
            <a:endParaRPr lang="LID4096" dirty="0"/>
          </a:p>
        </p:txBody>
      </p:sp>
      <p:sp>
        <p:nvSpPr>
          <p:cNvPr id="5" name="Text Placeholder 4">
            <a:extLst>
              <a:ext uri="{FF2B5EF4-FFF2-40B4-BE49-F238E27FC236}">
                <a16:creationId xmlns:a16="http://schemas.microsoft.com/office/drawing/2014/main" id="{EC809964-1EEB-4AED-A5C8-EB9B0BBE32D4}"/>
              </a:ext>
            </a:extLst>
          </p:cNvPr>
          <p:cNvSpPr>
            <a:spLocks noGrp="1"/>
          </p:cNvSpPr>
          <p:nvPr>
            <p:ph type="body" sz="quarter" idx="12"/>
          </p:nvPr>
        </p:nvSpPr>
        <p:spPr/>
        <p:txBody>
          <a:bodyPr/>
          <a:lstStyle/>
          <a:p>
            <a:r>
              <a:rPr lang="da-DK" dirty="0"/>
              <a:t>Demo</a:t>
            </a:r>
            <a:endParaRPr lang="LID4096" dirty="0"/>
          </a:p>
        </p:txBody>
      </p:sp>
    </p:spTree>
    <p:extLst>
      <p:ext uri="{BB962C8B-B14F-4D97-AF65-F5344CB8AC3E}">
        <p14:creationId xmlns:p14="http://schemas.microsoft.com/office/powerpoint/2010/main" val="3829051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Brand Template Teal (White Bak)">
      <a:dk1>
        <a:srgbClr val="000000"/>
      </a:dk1>
      <a:lt1>
        <a:srgbClr val="FFFFFF"/>
      </a:lt1>
      <a:dk2>
        <a:srgbClr val="274B47"/>
      </a:dk2>
      <a:lt2>
        <a:srgbClr val="E6E6E6"/>
      </a:lt2>
      <a:accent1>
        <a:srgbClr val="008575"/>
      </a:accent1>
      <a:accent2>
        <a:srgbClr val="274B47"/>
      </a:accent2>
      <a:accent3>
        <a:srgbClr val="D83B01"/>
      </a:accent3>
      <a:accent4>
        <a:srgbClr val="0078D4"/>
      </a:accent4>
      <a:accent5>
        <a:srgbClr val="8661C5"/>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Teal_Education_2019_10.potx" id="{103CC099-5017-4CFA-A8E2-AEEF43E5BC82}" vid="{9094E9A9-6EC1-40F6-A5E7-16079EBC0085}"/>
    </a:ext>
  </a:extLst>
</a:theme>
</file>

<file path=ppt/theme/theme2.xml><?xml version="1.0" encoding="utf-8"?>
<a:theme xmlns:a="http://schemas.openxmlformats.org/drawingml/2006/main" name="Black Template">
  <a:themeElements>
    <a:clrScheme name="Brand Template Teal (Black Bak)">
      <a:dk1>
        <a:srgbClr val="000000"/>
      </a:dk1>
      <a:lt1>
        <a:srgbClr val="FFFFFF"/>
      </a:lt1>
      <a:dk2>
        <a:srgbClr val="274B47"/>
      </a:dk2>
      <a:lt2>
        <a:srgbClr val="E6E6E6"/>
      </a:lt2>
      <a:accent1>
        <a:srgbClr val="008575"/>
      </a:accent1>
      <a:accent2>
        <a:srgbClr val="30E5D0"/>
      </a:accent2>
      <a:accent3>
        <a:srgbClr val="FFB900"/>
      </a:accent3>
      <a:accent4>
        <a:srgbClr val="0078D4"/>
      </a:accent4>
      <a:accent5>
        <a:srgbClr val="D83B01"/>
      </a:accent5>
      <a:accent6>
        <a:srgbClr val="E6E6E6"/>
      </a:accent6>
      <a:hlink>
        <a:srgbClr val="30E5D0"/>
      </a:hlink>
      <a:folHlink>
        <a:srgbClr val="30E5D0"/>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Teal_Education_2019_10.potx" id="{103CC099-5017-4CFA-A8E2-AEEF43E5BC82}" vid="{5923E26A-6146-4C44-BDB5-F8DA0EFBFDC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965de625-df5b-42e9-a277-2113da4f119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D9FAF4CD5AD2F4B99B5B2414089ABF7" ma:contentTypeVersion="14" ma:contentTypeDescription="Create a new document." ma:contentTypeScope="" ma:versionID="15419eb272c8997d22174cab72b81ac5">
  <xsd:schema xmlns:xsd="http://www.w3.org/2001/XMLSchema" xmlns:xs="http://www.w3.org/2001/XMLSchema" xmlns:p="http://schemas.microsoft.com/office/2006/metadata/properties" xmlns:ns2="dcf5ddc1-fb1d-440f-849a-6450bddbaed7" xmlns:ns3="965de625-df5b-42e9-a277-2113da4f1195" targetNamespace="http://schemas.microsoft.com/office/2006/metadata/properties" ma:root="true" ma:fieldsID="366f960d0717a06e650b8dd07cd5f805" ns2:_="" ns3:_="">
    <xsd:import namespace="dcf5ddc1-fb1d-440f-849a-6450bddbaed7"/>
    <xsd:import namespace="965de625-df5b-42e9-a277-2113da4f119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f5ddc1-fb1d-440f-849a-6450bddbaed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65de625-df5b-42e9-a277-2113da4f119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e4aa919a-b200-49cb-beca-4c7e0810321e"/>
    <ds:schemaRef ds:uri="06670dda-0291-4061-b6e0-f6c0cb392c51"/>
    <ds:schemaRef ds:uri="http://schemas.microsoft.com/office/2006/documentManagement/types"/>
    <ds:schemaRef ds:uri="http://schemas.microsoft.com/office/infopath/2007/PartnerControls"/>
    <ds:schemaRef ds:uri="http://purl.org/dc/dcmitype/"/>
    <ds:schemaRef ds:uri="http://schemas.microsoft.com/sharepoint/v3"/>
    <ds:schemaRef ds:uri="http://schemas.openxmlformats.org/package/2006/metadata/core-properties"/>
    <ds:schemaRef ds:uri="http://www.w3.org/XML/1998/namespace"/>
    <ds:schemaRef ds:uri="http://purl.org/dc/terms/"/>
    <ds:schemaRef ds:uri="965de625-df5b-42e9-a277-2113da4f1195"/>
  </ds:schemaRefs>
</ds:datastoreItem>
</file>

<file path=customXml/itemProps3.xml><?xml version="1.0" encoding="utf-8"?>
<ds:datastoreItem xmlns:ds="http://schemas.openxmlformats.org/officeDocument/2006/customXml" ds:itemID="{B28DDFE8-80D6-4A60-B5D6-41E509D3A2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f5ddc1-fb1d-440f-849a-6450bddbaed7"/>
    <ds:schemaRef ds:uri="965de625-df5b-42e9-a277-2113da4f11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581</Words>
  <Application>Microsoft Office PowerPoint</Application>
  <PresentationFormat>Widescreen</PresentationFormat>
  <Paragraphs>88</Paragraphs>
  <Slides>30</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30</vt:i4>
      </vt:variant>
    </vt:vector>
  </HeadingPairs>
  <TitlesOfParts>
    <vt:vector size="37" baseType="lpstr">
      <vt:lpstr>Arial</vt:lpstr>
      <vt:lpstr>Consolas</vt:lpstr>
      <vt:lpstr>Segoe UI</vt:lpstr>
      <vt:lpstr>Segoe UI Semibold</vt:lpstr>
      <vt:lpstr>Wingdings</vt:lpstr>
      <vt:lpstr>White Template</vt:lpstr>
      <vt:lpstr>Black Template</vt:lpstr>
      <vt:lpstr>C♯ Putting it all together</vt:lpstr>
      <vt:lpstr>Agenda</vt:lpstr>
      <vt:lpstr>Error Handling in Xamarin.Forms</vt:lpstr>
      <vt:lpstr>Error handling in Xamarin.Forms </vt:lpstr>
      <vt:lpstr>Security</vt:lpstr>
      <vt:lpstr>Authentication and Authorization options</vt:lpstr>
      <vt:lpstr>Security in ASP.NET Core Web API</vt:lpstr>
      <vt:lpstr>Security in Xamarin.Forms</vt:lpstr>
      <vt:lpstr>Security in Xamarin.Forms</vt:lpstr>
      <vt:lpstr>DevOps</vt:lpstr>
      <vt:lpstr>DevOps</vt:lpstr>
      <vt:lpstr>Books</vt:lpstr>
      <vt:lpstr>Continuous Integration</vt:lpstr>
      <vt:lpstr>Continuous Integration</vt:lpstr>
      <vt:lpstr>Trunk Based Development</vt:lpstr>
      <vt:lpstr>Trunk Based Development</vt:lpstr>
      <vt:lpstr>Shared branches off mainline/master/trunk are bad at any release cadence</vt:lpstr>
      <vt:lpstr>Trunk Based Development</vt:lpstr>
      <vt:lpstr>Branching strategy vs. tactics</vt:lpstr>
      <vt:lpstr>Azure DevOps</vt:lpstr>
      <vt:lpstr>Azure DevOps</vt:lpstr>
      <vt:lpstr>Azure DevOps</vt:lpstr>
      <vt:lpstr>Continuous Integration Trunk Based Development</vt:lpstr>
      <vt:lpstr>Continuous Delivery</vt:lpstr>
      <vt:lpstr>Continuous Delivery</vt:lpstr>
      <vt:lpstr>Continuous Deployment</vt:lpstr>
      <vt:lpstr>Infrastructure as Code</vt:lpstr>
      <vt:lpstr>Infrastructure as Code</vt:lpstr>
      <vt:lpstr>Infrastructure as Code Tools for Microsoft Azure</vt:lpstr>
      <vt:lpstr>Continuous Delivery and Deployment Infrastructure as 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 Putting it all together</dc:title>
  <dc:creator>Rasmus Lystrøm</dc:creator>
  <cp:lastModifiedBy>Rasmus Lystrøm</cp:lastModifiedBy>
  <cp:revision>1</cp:revision>
  <dcterms:created xsi:type="dcterms:W3CDTF">2019-11-29T08:40:38Z</dcterms:created>
  <dcterms:modified xsi:type="dcterms:W3CDTF">2019-11-29T08:41:51Z</dcterms:modified>
</cp:coreProperties>
</file>